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66" r:id="rId4"/>
    <p:sldId id="268" r:id="rId5"/>
    <p:sldId id="261" r:id="rId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rección de Evaluación" initials="RMR" lastIdx="51" clrIdx="0">
    <p:extLst>
      <p:ext uri="{19B8F6BF-5375-455C-9EA6-DF929625EA0E}">
        <p15:presenceInfo xmlns:p15="http://schemas.microsoft.com/office/powerpoint/2012/main" userId="Dirección de Evaluació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4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7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56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545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455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530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778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2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880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38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068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040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804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968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8AA48EF9-FC5C-756C-19CA-2FE8084D1B64}"/>
              </a:ext>
            </a:extLst>
          </p:cNvPr>
          <p:cNvSpPr txBox="1">
            <a:spLocks/>
          </p:cNvSpPr>
          <p:nvPr/>
        </p:nvSpPr>
        <p:spPr>
          <a:xfrm>
            <a:off x="960636" y="1995511"/>
            <a:ext cx="10643535" cy="2253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" dirty="0">
              <a:solidFill>
                <a:srgbClr val="333333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  <a:p>
            <a:pPr algn="ctr"/>
            <a:r>
              <a:rPr lang="es-ES" dirty="0">
                <a:solidFill>
                  <a:srgbClr val="333333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Eje 3. Desarrollo Económico para Todas y Todos</a:t>
            </a:r>
          </a:p>
        </p:txBody>
      </p:sp>
    </p:spTree>
    <p:extLst>
      <p:ext uri="{BB962C8B-B14F-4D97-AF65-F5344CB8AC3E}">
        <p14:creationId xmlns:p14="http://schemas.microsoft.com/office/powerpoint/2010/main" val="223871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Desarrollo Económico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31C289F-1962-436A-BB3A-0DB79D6C3661}"/>
              </a:ext>
            </a:extLst>
          </p:cNvPr>
          <p:cNvSpPr/>
          <p:nvPr/>
        </p:nvSpPr>
        <p:spPr>
          <a:xfrm>
            <a:off x="822960" y="64273"/>
            <a:ext cx="11239200" cy="499872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Desarrollo económico y social desigual entre las regiones del estado.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121C68C-7B21-463F-8F17-FA931BAD64AD}"/>
              </a:ext>
            </a:extLst>
          </p:cNvPr>
          <p:cNvSpPr/>
          <p:nvPr/>
        </p:nvSpPr>
        <p:spPr>
          <a:xfrm>
            <a:off x="2296149" y="1003173"/>
            <a:ext cx="2889504" cy="586394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Crecimiento desigual del producto interno bruto entre las regiones del estado.</a:t>
            </a: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6B55B9C6-3B2D-4E3C-B393-D5322DF2DEBC}"/>
              </a:ext>
            </a:extLst>
          </p:cNvPr>
          <p:cNvSpPr/>
          <p:nvPr/>
        </p:nvSpPr>
        <p:spPr>
          <a:xfrm>
            <a:off x="968188" y="3757959"/>
            <a:ext cx="1713654" cy="936138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desarrollo tecnológico e innovación de las unidades económicas.</a:t>
            </a:r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2F926B4B-D137-4776-ABE4-3D58371DF871}"/>
              </a:ext>
            </a:extLst>
          </p:cNvPr>
          <p:cNvSpPr/>
          <p:nvPr/>
        </p:nvSpPr>
        <p:spPr>
          <a:xfrm>
            <a:off x="2851737" y="3757959"/>
            <a:ext cx="1713600" cy="936138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comercialización en el mercado de los productos y servicios locales.</a:t>
            </a:r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C49AA362-59B8-4F6D-9669-D986F47DB89F}"/>
              </a:ext>
            </a:extLst>
          </p:cNvPr>
          <p:cNvSpPr/>
          <p:nvPr/>
        </p:nvSpPr>
        <p:spPr>
          <a:xfrm>
            <a:off x="791110" y="2578187"/>
            <a:ext cx="11239200" cy="60433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Unidades Económicas locales instaladas en el Estado de Puebla tienen bajo nivel de productividad y competitividad.</a:t>
            </a: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D1CF1178-A0F3-4140-9E3A-9DD696105BC5}"/>
              </a:ext>
            </a:extLst>
          </p:cNvPr>
          <p:cNvSpPr/>
          <p:nvPr/>
        </p:nvSpPr>
        <p:spPr>
          <a:xfrm>
            <a:off x="4747337" y="3778175"/>
            <a:ext cx="1713600" cy="936137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nivel de inversión extrajera y nacional al interior del estado.</a:t>
            </a:r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E2D47544-0983-4252-8D40-573AA36475A3}"/>
              </a:ext>
            </a:extLst>
          </p:cNvPr>
          <p:cNvSpPr/>
          <p:nvPr/>
        </p:nvSpPr>
        <p:spPr>
          <a:xfrm>
            <a:off x="7302191" y="1772560"/>
            <a:ext cx="2887200" cy="586395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Cierre de </a:t>
            </a:r>
            <a:r>
              <a:rPr lang="es-MX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MiPyMES</a:t>
            </a: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4" name="Rectángulo 83">
            <a:extLst>
              <a:ext uri="{FF2B5EF4-FFF2-40B4-BE49-F238E27FC236}">
                <a16:creationId xmlns:a16="http://schemas.microsoft.com/office/drawing/2014/main" id="{3DB5AAC6-8051-402F-BD09-5DBB8CBD223B}"/>
              </a:ext>
            </a:extLst>
          </p:cNvPr>
          <p:cNvSpPr/>
          <p:nvPr/>
        </p:nvSpPr>
        <p:spPr>
          <a:xfrm>
            <a:off x="4292079" y="5196564"/>
            <a:ext cx="1192127" cy="77963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difusión de las ventajas competitivas y regionales del estado.</a:t>
            </a:r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8A342077-FE21-4AE8-92BE-E2F9A5FF351B}"/>
              </a:ext>
            </a:extLst>
          </p:cNvPr>
          <p:cNvSpPr/>
          <p:nvPr/>
        </p:nvSpPr>
        <p:spPr>
          <a:xfrm>
            <a:off x="5581150" y="5191062"/>
            <a:ext cx="1192127" cy="77963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mecanismos para la atracción de inversión.</a:t>
            </a:r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id="{3547A66D-5285-481C-8DB0-6D17C786540C}"/>
              </a:ext>
            </a:extLst>
          </p:cNvPr>
          <p:cNvSpPr/>
          <p:nvPr/>
        </p:nvSpPr>
        <p:spPr>
          <a:xfrm>
            <a:off x="9569794" y="5196564"/>
            <a:ext cx="992451" cy="77963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financiamiento para 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MiPyMES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crédito asequible. 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FEE3E9EA-1FAA-462F-83F9-47F4265026C8}"/>
              </a:ext>
            </a:extLst>
          </p:cNvPr>
          <p:cNvSpPr/>
          <p:nvPr/>
        </p:nvSpPr>
        <p:spPr>
          <a:xfrm>
            <a:off x="8203382" y="5191062"/>
            <a:ext cx="1191600" cy="77963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capacitación para la administración y operación de las 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MiPyMES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51AD1C2C-8623-4B70-9849-AF552CC98D38}"/>
              </a:ext>
            </a:extLst>
          </p:cNvPr>
          <p:cNvSpPr/>
          <p:nvPr/>
        </p:nvSpPr>
        <p:spPr>
          <a:xfrm>
            <a:off x="8526432" y="3755899"/>
            <a:ext cx="1713600" cy="936136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Reducido fomento e impulso a la sostenibilidad y autogestión de las  </a:t>
            </a:r>
            <a:r>
              <a:rPr lang="es-MX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MiPyMES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7" name="Rectángulo 76">
            <a:extLst>
              <a:ext uri="{FF2B5EF4-FFF2-40B4-BE49-F238E27FC236}">
                <a16:creationId xmlns:a16="http://schemas.microsoft.com/office/drawing/2014/main" id="{FE77088C-7696-41D0-ABC8-2521B0084BF3}"/>
              </a:ext>
            </a:extLst>
          </p:cNvPr>
          <p:cNvSpPr/>
          <p:nvPr/>
        </p:nvSpPr>
        <p:spPr>
          <a:xfrm>
            <a:off x="6653310" y="3778819"/>
            <a:ext cx="1713600" cy="936136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organización e integración de los sectores productivos locales y regionales del estado y a nivel nacional.</a:t>
            </a: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BEA208E3-2AE6-43EC-935D-4F7D30F97A22}"/>
              </a:ext>
            </a:extLst>
          </p:cNvPr>
          <p:cNvSpPr/>
          <p:nvPr/>
        </p:nvSpPr>
        <p:spPr>
          <a:xfrm>
            <a:off x="7302191" y="999351"/>
            <a:ext cx="2887200" cy="586395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Disminución de los ingresos de las familias.</a:t>
            </a:r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87E84F27-C4AE-4D01-B22C-F26C5D28B857}"/>
              </a:ext>
            </a:extLst>
          </p:cNvPr>
          <p:cNvSpPr/>
          <p:nvPr/>
        </p:nvSpPr>
        <p:spPr>
          <a:xfrm>
            <a:off x="2296149" y="1754255"/>
            <a:ext cx="2889504" cy="586395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Bajos ingresos provenientes de la venta de los productos y servicios de las Unidades Económicas.</a:t>
            </a:r>
          </a:p>
        </p:txBody>
      </p:sp>
      <p:cxnSp>
        <p:nvCxnSpPr>
          <p:cNvPr id="48" name="Conector: angular 47">
            <a:extLst>
              <a:ext uri="{FF2B5EF4-FFF2-40B4-BE49-F238E27FC236}">
                <a16:creationId xmlns:a16="http://schemas.microsoft.com/office/drawing/2014/main" id="{7BD9C83D-936C-4A28-B718-85B0D88C20CF}"/>
              </a:ext>
            </a:extLst>
          </p:cNvPr>
          <p:cNvCxnSpPr>
            <a:cxnSpLocks/>
            <a:stCxn id="44" idx="0"/>
            <a:endCxn id="76" idx="2"/>
          </p:cNvCxnSpPr>
          <p:nvPr/>
        </p:nvCxnSpPr>
        <p:spPr>
          <a:xfrm rot="5400000" flipH="1" flipV="1">
            <a:off x="8841694" y="4649524"/>
            <a:ext cx="499027" cy="58405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: angular 50">
            <a:extLst>
              <a:ext uri="{FF2B5EF4-FFF2-40B4-BE49-F238E27FC236}">
                <a16:creationId xmlns:a16="http://schemas.microsoft.com/office/drawing/2014/main" id="{B1C7B1DF-E5D7-446D-B15E-EE1B282BF770}"/>
              </a:ext>
            </a:extLst>
          </p:cNvPr>
          <p:cNvCxnSpPr>
            <a:cxnSpLocks/>
            <a:stCxn id="86" idx="0"/>
            <a:endCxn id="76" idx="2"/>
          </p:cNvCxnSpPr>
          <p:nvPr/>
        </p:nvCxnSpPr>
        <p:spPr>
          <a:xfrm rot="16200000" flipV="1">
            <a:off x="9472362" y="4602906"/>
            <a:ext cx="504529" cy="68278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0191892A-2AE6-4BFB-875A-A01BFE6D94DB}"/>
              </a:ext>
            </a:extLst>
          </p:cNvPr>
          <p:cNvCxnSpPr>
            <a:cxnSpLocks/>
            <a:stCxn id="85" idx="0"/>
            <a:endCxn id="82" idx="2"/>
          </p:cNvCxnSpPr>
          <p:nvPr/>
        </p:nvCxnSpPr>
        <p:spPr>
          <a:xfrm rot="16200000" flipV="1">
            <a:off x="5652301" y="4666148"/>
            <a:ext cx="476750" cy="57307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C0D49A4E-F29E-4754-8F09-9C2A992EE1BD}"/>
              </a:ext>
            </a:extLst>
          </p:cNvPr>
          <p:cNvCxnSpPr>
            <a:cxnSpLocks/>
            <a:stCxn id="84" idx="0"/>
            <a:endCxn id="82" idx="2"/>
          </p:cNvCxnSpPr>
          <p:nvPr/>
        </p:nvCxnSpPr>
        <p:spPr>
          <a:xfrm rot="5400000" flipH="1" flipV="1">
            <a:off x="5005014" y="4597441"/>
            <a:ext cx="482252" cy="71599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: angular 70">
            <a:extLst>
              <a:ext uri="{FF2B5EF4-FFF2-40B4-BE49-F238E27FC236}">
                <a16:creationId xmlns:a16="http://schemas.microsoft.com/office/drawing/2014/main" id="{5F464F44-D208-4955-A3F9-AD8D7159BD9B}"/>
              </a:ext>
            </a:extLst>
          </p:cNvPr>
          <p:cNvCxnSpPr>
            <a:cxnSpLocks/>
            <a:stCxn id="80" idx="0"/>
            <a:endCxn id="81" idx="2"/>
          </p:cNvCxnSpPr>
          <p:nvPr/>
        </p:nvCxnSpPr>
        <p:spPr>
          <a:xfrm rot="5400000" flipH="1" flipV="1">
            <a:off x="4771905" y="2119155"/>
            <a:ext cx="575437" cy="270217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ector: angular 73">
            <a:extLst>
              <a:ext uri="{FF2B5EF4-FFF2-40B4-BE49-F238E27FC236}">
                <a16:creationId xmlns:a16="http://schemas.microsoft.com/office/drawing/2014/main" id="{C5CCC5C3-7442-4992-A206-8360F43E0B05}"/>
              </a:ext>
            </a:extLst>
          </p:cNvPr>
          <p:cNvCxnSpPr>
            <a:cxnSpLocks/>
            <a:stCxn id="67" idx="0"/>
            <a:endCxn id="81" idx="2"/>
          </p:cNvCxnSpPr>
          <p:nvPr/>
        </p:nvCxnSpPr>
        <p:spPr>
          <a:xfrm rot="5400000" flipH="1" flipV="1">
            <a:off x="3830144" y="1177394"/>
            <a:ext cx="575437" cy="458569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ector: angular 88">
            <a:extLst>
              <a:ext uri="{FF2B5EF4-FFF2-40B4-BE49-F238E27FC236}">
                <a16:creationId xmlns:a16="http://schemas.microsoft.com/office/drawing/2014/main" id="{8A1ED8A0-1507-44BC-A86A-7DF9C17BA73B}"/>
              </a:ext>
            </a:extLst>
          </p:cNvPr>
          <p:cNvCxnSpPr>
            <a:cxnSpLocks/>
            <a:stCxn id="82" idx="0"/>
            <a:endCxn id="81" idx="2"/>
          </p:cNvCxnSpPr>
          <p:nvPr/>
        </p:nvCxnSpPr>
        <p:spPr>
          <a:xfrm rot="5400000" flipH="1" flipV="1">
            <a:off x="5709597" y="3077063"/>
            <a:ext cx="595653" cy="80657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ector: angular 90">
            <a:extLst>
              <a:ext uri="{FF2B5EF4-FFF2-40B4-BE49-F238E27FC236}">
                <a16:creationId xmlns:a16="http://schemas.microsoft.com/office/drawing/2014/main" id="{7DC2E569-FA68-4D1B-8989-FB0E64FDCEFD}"/>
              </a:ext>
            </a:extLst>
          </p:cNvPr>
          <p:cNvCxnSpPr>
            <a:cxnSpLocks/>
            <a:stCxn id="77" idx="0"/>
            <a:endCxn id="81" idx="2"/>
          </p:cNvCxnSpPr>
          <p:nvPr/>
        </p:nvCxnSpPr>
        <p:spPr>
          <a:xfrm rot="16200000" flipV="1">
            <a:off x="6662262" y="2930971"/>
            <a:ext cx="596297" cy="10994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: angular 92">
            <a:extLst>
              <a:ext uri="{FF2B5EF4-FFF2-40B4-BE49-F238E27FC236}">
                <a16:creationId xmlns:a16="http://schemas.microsoft.com/office/drawing/2014/main" id="{D5E5E797-380C-4325-B1F3-CC20E4CB9A73}"/>
              </a:ext>
            </a:extLst>
          </p:cNvPr>
          <p:cNvCxnSpPr>
            <a:cxnSpLocks/>
            <a:stCxn id="76" idx="0"/>
            <a:endCxn id="81" idx="2"/>
          </p:cNvCxnSpPr>
          <p:nvPr/>
        </p:nvCxnSpPr>
        <p:spPr>
          <a:xfrm rot="16200000" flipV="1">
            <a:off x="7610283" y="1982950"/>
            <a:ext cx="573377" cy="297252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: angular 96">
            <a:extLst>
              <a:ext uri="{FF2B5EF4-FFF2-40B4-BE49-F238E27FC236}">
                <a16:creationId xmlns:a16="http://schemas.microsoft.com/office/drawing/2014/main" id="{D4DB8461-3ACC-4372-8F39-FD19ADAF2AEE}"/>
              </a:ext>
            </a:extLst>
          </p:cNvPr>
          <p:cNvCxnSpPr>
            <a:stCxn id="81" idx="0"/>
            <a:endCxn id="79" idx="2"/>
          </p:cNvCxnSpPr>
          <p:nvPr/>
        </p:nvCxnSpPr>
        <p:spPr>
          <a:xfrm rot="16200000" flipV="1">
            <a:off x="4957038" y="1124514"/>
            <a:ext cx="237537" cy="266980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: angular 98">
            <a:extLst>
              <a:ext uri="{FF2B5EF4-FFF2-40B4-BE49-F238E27FC236}">
                <a16:creationId xmlns:a16="http://schemas.microsoft.com/office/drawing/2014/main" id="{50AE724B-715A-42E9-A318-50EDE3810224}"/>
              </a:ext>
            </a:extLst>
          </p:cNvPr>
          <p:cNvCxnSpPr>
            <a:cxnSpLocks/>
            <a:stCxn id="81" idx="0"/>
            <a:endCxn id="83" idx="2"/>
          </p:cNvCxnSpPr>
          <p:nvPr/>
        </p:nvCxnSpPr>
        <p:spPr>
          <a:xfrm rot="5400000" flipH="1" flipV="1">
            <a:off x="7468634" y="1301031"/>
            <a:ext cx="219232" cy="233508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 recto de flecha 102">
            <a:extLst>
              <a:ext uri="{FF2B5EF4-FFF2-40B4-BE49-F238E27FC236}">
                <a16:creationId xmlns:a16="http://schemas.microsoft.com/office/drawing/2014/main" id="{F6F30711-2B80-4624-8EFB-676C03DFC3B7}"/>
              </a:ext>
            </a:extLst>
          </p:cNvPr>
          <p:cNvCxnSpPr>
            <a:stCxn id="79" idx="0"/>
            <a:endCxn id="4" idx="2"/>
          </p:cNvCxnSpPr>
          <p:nvPr/>
        </p:nvCxnSpPr>
        <p:spPr>
          <a:xfrm flipV="1">
            <a:off x="3740901" y="1589567"/>
            <a:ext cx="0" cy="16468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 recto de flecha 104">
            <a:extLst>
              <a:ext uri="{FF2B5EF4-FFF2-40B4-BE49-F238E27FC236}">
                <a16:creationId xmlns:a16="http://schemas.microsoft.com/office/drawing/2014/main" id="{36D93D1B-551C-4490-949F-61172085AD92}"/>
              </a:ext>
            </a:extLst>
          </p:cNvPr>
          <p:cNvCxnSpPr>
            <a:stCxn id="83" idx="0"/>
            <a:endCxn id="78" idx="2"/>
          </p:cNvCxnSpPr>
          <p:nvPr/>
        </p:nvCxnSpPr>
        <p:spPr>
          <a:xfrm flipV="1">
            <a:off x="8745791" y="1585746"/>
            <a:ext cx="0" cy="18681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: angular 106">
            <a:extLst>
              <a:ext uri="{FF2B5EF4-FFF2-40B4-BE49-F238E27FC236}">
                <a16:creationId xmlns:a16="http://schemas.microsoft.com/office/drawing/2014/main" id="{DB3792F3-AE6B-4694-983D-BCF1B144F2AB}"/>
              </a:ext>
            </a:extLst>
          </p:cNvPr>
          <p:cNvCxnSpPr>
            <a:stCxn id="4" idx="0"/>
            <a:endCxn id="2" idx="2"/>
          </p:cNvCxnSpPr>
          <p:nvPr/>
        </p:nvCxnSpPr>
        <p:spPr>
          <a:xfrm rot="5400000" flipH="1" flipV="1">
            <a:off x="4872216" y="-567170"/>
            <a:ext cx="439028" cy="270165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2B1E9D91-FE6C-4CF2-B124-F024232E95E5}"/>
              </a:ext>
            </a:extLst>
          </p:cNvPr>
          <p:cNvCxnSpPr>
            <a:stCxn id="78" idx="0"/>
            <a:endCxn id="2" idx="2"/>
          </p:cNvCxnSpPr>
          <p:nvPr/>
        </p:nvCxnSpPr>
        <p:spPr>
          <a:xfrm rot="16200000" flipV="1">
            <a:off x="7376573" y="-369868"/>
            <a:ext cx="435206" cy="230323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173B6A8-B86D-49C0-82C9-6F307CBF2987}"/>
              </a:ext>
            </a:extLst>
          </p:cNvPr>
          <p:cNvSpPr txBox="1"/>
          <p:nvPr/>
        </p:nvSpPr>
        <p:spPr>
          <a:xfrm>
            <a:off x="627937" y="6539811"/>
            <a:ext cx="35928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err="1"/>
              <a:t>MiPyMES</a:t>
            </a:r>
            <a:r>
              <a:rPr lang="es-MX" sz="1050" dirty="0"/>
              <a:t>: Micro, pequeñas y medianas empresas.</a:t>
            </a: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B470B6A4-45C4-498E-8750-BDED9E360A20}"/>
              </a:ext>
            </a:extLst>
          </p:cNvPr>
          <p:cNvSpPr/>
          <p:nvPr/>
        </p:nvSpPr>
        <p:spPr>
          <a:xfrm>
            <a:off x="10436263" y="3755898"/>
            <a:ext cx="1713600" cy="936136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impulso y promoción al emprendimiento. </a:t>
            </a:r>
          </a:p>
        </p:txBody>
      </p:sp>
      <p:sp>
        <p:nvSpPr>
          <p:cNvPr id="114" name="Rectángulo 113">
            <a:extLst>
              <a:ext uri="{FF2B5EF4-FFF2-40B4-BE49-F238E27FC236}">
                <a16:creationId xmlns:a16="http://schemas.microsoft.com/office/drawing/2014/main" id="{3CF4C038-FDB0-4C90-98BD-3EDBCFDFC9B3}"/>
              </a:ext>
            </a:extLst>
          </p:cNvPr>
          <p:cNvSpPr/>
          <p:nvPr/>
        </p:nvSpPr>
        <p:spPr>
          <a:xfrm>
            <a:off x="6914047" y="5196564"/>
            <a:ext cx="1192127" cy="77963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estímulo y capacitación a los clústeres empresariales.</a:t>
            </a:r>
          </a:p>
        </p:txBody>
      </p:sp>
      <p:cxnSp>
        <p:nvCxnSpPr>
          <p:cNvPr id="116" name="Conector recto de flecha 115">
            <a:extLst>
              <a:ext uri="{FF2B5EF4-FFF2-40B4-BE49-F238E27FC236}">
                <a16:creationId xmlns:a16="http://schemas.microsoft.com/office/drawing/2014/main" id="{0AC8638D-6093-4C63-9B53-4E6BE9790C8F}"/>
              </a:ext>
            </a:extLst>
          </p:cNvPr>
          <p:cNvCxnSpPr>
            <a:stCxn id="114" idx="0"/>
            <a:endCxn id="77" idx="2"/>
          </p:cNvCxnSpPr>
          <p:nvPr/>
        </p:nvCxnSpPr>
        <p:spPr>
          <a:xfrm flipH="1" flipV="1">
            <a:off x="7510110" y="4714955"/>
            <a:ext cx="1" cy="48160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ector: angular 127">
            <a:extLst>
              <a:ext uri="{FF2B5EF4-FFF2-40B4-BE49-F238E27FC236}">
                <a16:creationId xmlns:a16="http://schemas.microsoft.com/office/drawing/2014/main" id="{2830B269-2543-4209-9289-E355DC1A3A1C}"/>
              </a:ext>
            </a:extLst>
          </p:cNvPr>
          <p:cNvCxnSpPr>
            <a:stCxn id="62" idx="0"/>
            <a:endCxn id="81" idx="2"/>
          </p:cNvCxnSpPr>
          <p:nvPr/>
        </p:nvCxnSpPr>
        <p:spPr>
          <a:xfrm rot="16200000" flipV="1">
            <a:off x="8565199" y="1028033"/>
            <a:ext cx="573376" cy="488235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747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Trabajo Digno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AA41367-BB45-4D2F-B630-F4CF72A8F435}"/>
              </a:ext>
            </a:extLst>
          </p:cNvPr>
          <p:cNvSpPr/>
          <p:nvPr/>
        </p:nvSpPr>
        <p:spPr>
          <a:xfrm>
            <a:off x="750662" y="2905586"/>
            <a:ext cx="11239200" cy="640273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Población desocupada del estado de Puebla presenta dificultades para acceder a un trabajo digno.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D1FAE35-C3F7-484C-943F-C48DB1702492}"/>
              </a:ext>
            </a:extLst>
          </p:cNvPr>
          <p:cNvSpPr/>
          <p:nvPr/>
        </p:nvSpPr>
        <p:spPr>
          <a:xfrm>
            <a:off x="682085" y="4287026"/>
            <a:ext cx="2200656" cy="862584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ofertas de empleo digno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213BF59D-715D-40A8-BADA-16ED4659A02C}"/>
              </a:ext>
            </a:extLst>
          </p:cNvPr>
          <p:cNvSpPr/>
          <p:nvPr/>
        </p:nvSpPr>
        <p:spPr>
          <a:xfrm>
            <a:off x="682085" y="5469649"/>
            <a:ext cx="932688" cy="1239622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economía informal.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60A134BF-7322-4F96-96C9-68AD01012D90}"/>
              </a:ext>
            </a:extLst>
          </p:cNvPr>
          <p:cNvSpPr/>
          <p:nvPr/>
        </p:nvSpPr>
        <p:spPr>
          <a:xfrm>
            <a:off x="2980783" y="4287026"/>
            <a:ext cx="2200656" cy="848868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Desvinculación entre la población desocupada y las oportunidades laborales.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7565DEC3-68CF-499F-8277-ABEBECC38250}"/>
              </a:ext>
            </a:extLst>
          </p:cNvPr>
          <p:cNvSpPr/>
          <p:nvPr/>
        </p:nvSpPr>
        <p:spPr>
          <a:xfrm>
            <a:off x="5279479" y="5433301"/>
            <a:ext cx="2200656" cy="835152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mecanismos para el desarrollo del capital humano.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1C7BC93-28FF-4AFB-A8B2-711045BF4BF8}"/>
              </a:ext>
            </a:extLst>
          </p:cNvPr>
          <p:cNvSpPr/>
          <p:nvPr/>
        </p:nvSpPr>
        <p:spPr>
          <a:xfrm>
            <a:off x="2048094" y="5469650"/>
            <a:ext cx="1030665" cy="1239621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crecimiento económico en la entidad.</a:t>
            </a:r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2188809E-0C11-47AF-A14E-38851E159278}"/>
              </a:ext>
            </a:extLst>
          </p:cNvPr>
          <p:cNvSpPr/>
          <p:nvPr/>
        </p:nvSpPr>
        <p:spPr>
          <a:xfrm>
            <a:off x="7527946" y="4293884"/>
            <a:ext cx="2200656" cy="835152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Falta de materialización de la justicia laboral.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C65A064-7ABC-43AC-A60A-4F9594C780B0}"/>
              </a:ext>
            </a:extLst>
          </p:cNvPr>
          <p:cNvSpPr/>
          <p:nvPr/>
        </p:nvSpPr>
        <p:spPr>
          <a:xfrm>
            <a:off x="4935057" y="1249215"/>
            <a:ext cx="2889504" cy="372237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pobreza.</a:t>
            </a:r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13AFEC3B-12EA-4890-9D8A-C75955DC16EE}"/>
              </a:ext>
            </a:extLst>
          </p:cNvPr>
          <p:cNvSpPr/>
          <p:nvPr/>
        </p:nvSpPr>
        <p:spPr>
          <a:xfrm>
            <a:off x="4935057" y="1939017"/>
            <a:ext cx="2889504" cy="499873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Disminución del ingreso de las familias.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729D780A-4AE0-40D5-AD6B-442D3F5E7ABC}"/>
              </a:ext>
            </a:extLst>
          </p:cNvPr>
          <p:cNvSpPr/>
          <p:nvPr/>
        </p:nvSpPr>
        <p:spPr>
          <a:xfrm>
            <a:off x="750662" y="239553"/>
            <a:ext cx="11239200" cy="640273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Disminución del bienestar y calidad de vida de las familias.</a:t>
            </a:r>
          </a:p>
        </p:txBody>
      </p:sp>
      <p:cxnSp>
        <p:nvCxnSpPr>
          <p:cNvPr id="23" name="Conector: angular 22">
            <a:extLst>
              <a:ext uri="{FF2B5EF4-FFF2-40B4-BE49-F238E27FC236}">
                <a16:creationId xmlns:a16="http://schemas.microsoft.com/office/drawing/2014/main" id="{E6D02752-C539-435D-8066-A79289EBE1A0}"/>
              </a:ext>
            </a:extLst>
          </p:cNvPr>
          <p:cNvCxnSpPr>
            <a:cxnSpLocks/>
            <a:stCxn id="39" idx="0"/>
            <a:endCxn id="3" idx="2"/>
          </p:cNvCxnSpPr>
          <p:nvPr/>
        </p:nvCxnSpPr>
        <p:spPr>
          <a:xfrm rot="5400000" flipH="1" flipV="1">
            <a:off x="1305402" y="4992638"/>
            <a:ext cx="320039" cy="63398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A0C8A547-0E5A-4C76-9B3C-F5EC2483B2B0}"/>
              </a:ext>
            </a:extLst>
          </p:cNvPr>
          <p:cNvCxnSpPr>
            <a:cxnSpLocks/>
            <a:stCxn id="14" idx="0"/>
            <a:endCxn id="3" idx="2"/>
          </p:cNvCxnSpPr>
          <p:nvPr/>
        </p:nvCxnSpPr>
        <p:spPr>
          <a:xfrm rot="16200000" flipV="1">
            <a:off x="2012900" y="4919123"/>
            <a:ext cx="320040" cy="78101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: angular 27">
            <a:extLst>
              <a:ext uri="{FF2B5EF4-FFF2-40B4-BE49-F238E27FC236}">
                <a16:creationId xmlns:a16="http://schemas.microsoft.com/office/drawing/2014/main" id="{0CC203A3-C063-4E53-A1FC-CE7CC66BF52C}"/>
              </a:ext>
            </a:extLst>
          </p:cNvPr>
          <p:cNvCxnSpPr>
            <a:cxnSpLocks/>
            <a:stCxn id="3" idx="0"/>
            <a:endCxn id="2" idx="2"/>
          </p:cNvCxnSpPr>
          <p:nvPr/>
        </p:nvCxnSpPr>
        <p:spPr>
          <a:xfrm rot="5400000" flipH="1" flipV="1">
            <a:off x="3705754" y="1622519"/>
            <a:ext cx="741167" cy="458784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: angular 61">
            <a:extLst>
              <a:ext uri="{FF2B5EF4-FFF2-40B4-BE49-F238E27FC236}">
                <a16:creationId xmlns:a16="http://schemas.microsoft.com/office/drawing/2014/main" id="{21FCA30C-A71F-40C0-B974-1AF1727CB28E}"/>
              </a:ext>
            </a:extLst>
          </p:cNvPr>
          <p:cNvCxnSpPr>
            <a:cxnSpLocks/>
            <a:stCxn id="53" idx="0"/>
            <a:endCxn id="2" idx="2"/>
          </p:cNvCxnSpPr>
          <p:nvPr/>
        </p:nvCxnSpPr>
        <p:spPr>
          <a:xfrm rot="16200000" flipV="1">
            <a:off x="7125256" y="2790866"/>
            <a:ext cx="748025" cy="225801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: angular 65">
            <a:extLst>
              <a:ext uri="{FF2B5EF4-FFF2-40B4-BE49-F238E27FC236}">
                <a16:creationId xmlns:a16="http://schemas.microsoft.com/office/drawing/2014/main" id="{B8CEFA66-E97C-4AAE-91EA-229E8F3D719B}"/>
              </a:ext>
            </a:extLst>
          </p:cNvPr>
          <p:cNvCxnSpPr>
            <a:cxnSpLocks/>
            <a:stCxn id="48" idx="0"/>
            <a:endCxn id="2" idx="2"/>
          </p:cNvCxnSpPr>
          <p:nvPr/>
        </p:nvCxnSpPr>
        <p:spPr>
          <a:xfrm rot="5400000" flipH="1" flipV="1">
            <a:off x="4855103" y="2771868"/>
            <a:ext cx="741167" cy="228915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de flecha 75">
            <a:extLst>
              <a:ext uri="{FF2B5EF4-FFF2-40B4-BE49-F238E27FC236}">
                <a16:creationId xmlns:a16="http://schemas.microsoft.com/office/drawing/2014/main" id="{0CC23385-D819-44BA-9256-B90E89A6036B}"/>
              </a:ext>
            </a:extLst>
          </p:cNvPr>
          <p:cNvCxnSpPr>
            <a:cxnSpLocks/>
            <a:stCxn id="2" idx="0"/>
            <a:endCxn id="54" idx="2"/>
          </p:cNvCxnSpPr>
          <p:nvPr/>
        </p:nvCxnSpPr>
        <p:spPr>
          <a:xfrm flipV="1">
            <a:off x="6370262" y="2438890"/>
            <a:ext cx="9547" cy="46669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recto de flecha 80">
            <a:extLst>
              <a:ext uri="{FF2B5EF4-FFF2-40B4-BE49-F238E27FC236}">
                <a16:creationId xmlns:a16="http://schemas.microsoft.com/office/drawing/2014/main" id="{C0FE63C6-58E8-4CE4-9D33-8AC61088F324}"/>
              </a:ext>
            </a:extLst>
          </p:cNvPr>
          <p:cNvCxnSpPr>
            <a:stCxn id="54" idx="0"/>
            <a:endCxn id="15" idx="2"/>
          </p:cNvCxnSpPr>
          <p:nvPr/>
        </p:nvCxnSpPr>
        <p:spPr>
          <a:xfrm flipV="1">
            <a:off x="6379809" y="1621452"/>
            <a:ext cx="0" cy="31756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cto de flecha 82">
            <a:extLst>
              <a:ext uri="{FF2B5EF4-FFF2-40B4-BE49-F238E27FC236}">
                <a16:creationId xmlns:a16="http://schemas.microsoft.com/office/drawing/2014/main" id="{91833416-86C4-456D-B89C-034E78F6C376}"/>
              </a:ext>
            </a:extLst>
          </p:cNvPr>
          <p:cNvCxnSpPr>
            <a:stCxn id="15" idx="0"/>
            <a:endCxn id="55" idx="2"/>
          </p:cNvCxnSpPr>
          <p:nvPr/>
        </p:nvCxnSpPr>
        <p:spPr>
          <a:xfrm flipH="1" flipV="1">
            <a:off x="6370262" y="879826"/>
            <a:ext cx="9547" cy="36938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ángulo 31">
            <a:extLst>
              <a:ext uri="{FF2B5EF4-FFF2-40B4-BE49-F238E27FC236}">
                <a16:creationId xmlns:a16="http://schemas.microsoft.com/office/drawing/2014/main" id="{4AAF8A9C-AD7D-4E84-A5B3-0FA1AD5B334A}"/>
              </a:ext>
            </a:extLst>
          </p:cNvPr>
          <p:cNvSpPr/>
          <p:nvPr/>
        </p:nvSpPr>
        <p:spPr>
          <a:xfrm>
            <a:off x="9876876" y="4286526"/>
            <a:ext cx="2200656" cy="835152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promoción y apoyo al emprendimiento y autoempleo.</a:t>
            </a: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85B5FE75-04CB-4BC9-A1C7-5D1E097E02E2}"/>
              </a:ext>
            </a:extLst>
          </p:cNvPr>
          <p:cNvSpPr/>
          <p:nvPr/>
        </p:nvSpPr>
        <p:spPr>
          <a:xfrm>
            <a:off x="5279479" y="4280792"/>
            <a:ext cx="2200656" cy="835152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personas carecen de habilidades, destrezas, actitudes y/o especialización para realizar actividades laborales.</a:t>
            </a:r>
          </a:p>
        </p:txBody>
      </p:sp>
      <p:cxnSp>
        <p:nvCxnSpPr>
          <p:cNvPr id="46" name="Conector recto de flecha 45">
            <a:extLst>
              <a:ext uri="{FF2B5EF4-FFF2-40B4-BE49-F238E27FC236}">
                <a16:creationId xmlns:a16="http://schemas.microsoft.com/office/drawing/2014/main" id="{357EE1B0-C015-4447-BFF9-8657E548358F}"/>
              </a:ext>
            </a:extLst>
          </p:cNvPr>
          <p:cNvCxnSpPr>
            <a:stCxn id="51" idx="0"/>
            <a:endCxn id="2" idx="2"/>
          </p:cNvCxnSpPr>
          <p:nvPr/>
        </p:nvCxnSpPr>
        <p:spPr>
          <a:xfrm flipH="1" flipV="1">
            <a:off x="6370262" y="3545859"/>
            <a:ext cx="9545" cy="73493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3C93A6B0-1D75-462C-8FE8-C5B3173E71F7}"/>
              </a:ext>
            </a:extLst>
          </p:cNvPr>
          <p:cNvCxnSpPr>
            <a:stCxn id="52" idx="0"/>
            <a:endCxn id="51" idx="2"/>
          </p:cNvCxnSpPr>
          <p:nvPr/>
        </p:nvCxnSpPr>
        <p:spPr>
          <a:xfrm flipV="1">
            <a:off x="6379807" y="5115944"/>
            <a:ext cx="0" cy="31735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: angular 30">
            <a:extLst>
              <a:ext uri="{FF2B5EF4-FFF2-40B4-BE49-F238E27FC236}">
                <a16:creationId xmlns:a16="http://schemas.microsoft.com/office/drawing/2014/main" id="{E103ADA6-53DB-4CC9-B497-B96F2A0AF43D}"/>
              </a:ext>
            </a:extLst>
          </p:cNvPr>
          <p:cNvCxnSpPr>
            <a:cxnSpLocks/>
            <a:stCxn id="32" idx="0"/>
            <a:endCxn id="2" idx="2"/>
          </p:cNvCxnSpPr>
          <p:nvPr/>
        </p:nvCxnSpPr>
        <p:spPr>
          <a:xfrm rot="16200000" flipV="1">
            <a:off x="8303400" y="1612722"/>
            <a:ext cx="740667" cy="460694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12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Campo Poblano</a:t>
            </a: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1FF31A0C-C969-462A-BA69-ED8BAF804985}"/>
              </a:ext>
            </a:extLst>
          </p:cNvPr>
          <p:cNvSpPr/>
          <p:nvPr/>
        </p:nvSpPr>
        <p:spPr>
          <a:xfrm>
            <a:off x="782499" y="3424710"/>
            <a:ext cx="11239200" cy="766002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productores agropecuarios, acuícolas y apícolas del Estado de Puebla presentan bajos niveles de producción de sus cultivos y/o unidades de producción.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E1476E8-17D5-4768-89FE-354738B97828}"/>
              </a:ext>
            </a:extLst>
          </p:cNvPr>
          <p:cNvSpPr/>
          <p:nvPr/>
        </p:nvSpPr>
        <p:spPr>
          <a:xfrm>
            <a:off x="5387631" y="2095518"/>
            <a:ext cx="2019600" cy="766002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Reducida rentabilidad de las actividades agropecuarias,  acuícola y apícola.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22ED4DF7-E904-4A43-A7A7-84D4BEEF050E}"/>
              </a:ext>
            </a:extLst>
          </p:cNvPr>
          <p:cNvSpPr/>
          <p:nvPr/>
        </p:nvSpPr>
        <p:spPr>
          <a:xfrm>
            <a:off x="2042209" y="2047108"/>
            <a:ext cx="2019600" cy="766002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la pobreza rural.</a:t>
            </a: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E4CBB79C-F621-44F9-AE64-2F7C7571B209}"/>
              </a:ext>
            </a:extLst>
          </p:cNvPr>
          <p:cNvSpPr/>
          <p:nvPr/>
        </p:nvSpPr>
        <p:spPr>
          <a:xfrm>
            <a:off x="8609818" y="1483918"/>
            <a:ext cx="2019600" cy="37699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Abandono de las actividades primarias.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775A823-3FF0-4C8D-8CC1-3066998D5A56}"/>
              </a:ext>
            </a:extLst>
          </p:cNvPr>
          <p:cNvSpPr/>
          <p:nvPr/>
        </p:nvSpPr>
        <p:spPr>
          <a:xfrm>
            <a:off x="603031" y="4603138"/>
            <a:ext cx="2019600" cy="1147517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Insuficiente infraestructura, tecnología, innovación, técnicas y conocimientos para el desarrollo de las actividades primarias.</a:t>
            </a:r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E2E326D9-BBC8-4EFE-9DC9-133265739924}"/>
              </a:ext>
            </a:extLst>
          </p:cNvPr>
          <p:cNvSpPr/>
          <p:nvPr/>
        </p:nvSpPr>
        <p:spPr>
          <a:xfrm>
            <a:off x="8609818" y="2083115"/>
            <a:ext cx="2019600" cy="766002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Disminución de los ingresos provenientes de la venta de productos agrícolas.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AFE26CD1-0CF5-4DDA-8931-FC7439E7175D}"/>
              </a:ext>
            </a:extLst>
          </p:cNvPr>
          <p:cNvSpPr/>
          <p:nvPr/>
        </p:nvSpPr>
        <p:spPr>
          <a:xfrm>
            <a:off x="770703" y="233708"/>
            <a:ext cx="11239200" cy="688364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Aumento de las importaciones de productos primarios.</a:t>
            </a: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E3B03948-19C7-4BCA-A203-586309AB8345}"/>
              </a:ext>
            </a:extLst>
          </p:cNvPr>
          <p:cNvSpPr/>
          <p:nvPr/>
        </p:nvSpPr>
        <p:spPr>
          <a:xfrm>
            <a:off x="2997665" y="4612894"/>
            <a:ext cx="2019600" cy="1137761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asesoría y capacitación técnica y financiera a las y los productores. </a:t>
            </a:r>
          </a:p>
        </p:txBody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1DE157C5-83B8-4B62-A81E-DC1309158265}"/>
              </a:ext>
            </a:extLst>
          </p:cNvPr>
          <p:cNvSpPr/>
          <p:nvPr/>
        </p:nvSpPr>
        <p:spPr>
          <a:xfrm>
            <a:off x="7668441" y="4607720"/>
            <a:ext cx="2019600" cy="1146785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canales de comercialización nacional e internacional para los productos primarios.</a:t>
            </a:r>
          </a:p>
        </p:txBody>
      </p:sp>
      <p:sp>
        <p:nvSpPr>
          <p:cNvPr id="75" name="Rectángulo 74">
            <a:extLst>
              <a:ext uri="{FF2B5EF4-FFF2-40B4-BE49-F238E27FC236}">
                <a16:creationId xmlns:a16="http://schemas.microsoft.com/office/drawing/2014/main" id="{23203F66-C734-472B-9113-2EBDF71EA587}"/>
              </a:ext>
            </a:extLst>
          </p:cNvPr>
          <p:cNvSpPr/>
          <p:nvPr/>
        </p:nvSpPr>
        <p:spPr>
          <a:xfrm>
            <a:off x="9944583" y="4607721"/>
            <a:ext cx="2019600" cy="1142934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Ocurrencia de fenómenos de carácter climático adversos.</a:t>
            </a: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A5F568A2-5135-451D-8513-CA267A3FDDBA}"/>
              </a:ext>
            </a:extLst>
          </p:cNvPr>
          <p:cNvSpPr/>
          <p:nvPr/>
        </p:nvSpPr>
        <p:spPr>
          <a:xfrm>
            <a:off x="5392299" y="4612894"/>
            <a:ext cx="2019600" cy="1137761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Dificultad para acceder a financiamiento, insumos, maquinaria y equipo.</a:t>
            </a:r>
          </a:p>
        </p:txBody>
      </p:sp>
      <p:cxnSp>
        <p:nvCxnSpPr>
          <p:cNvPr id="78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3" idx="0"/>
            <a:endCxn id="64" idx="2"/>
          </p:cNvCxnSpPr>
          <p:nvPr/>
        </p:nvCxnSpPr>
        <p:spPr>
          <a:xfrm rot="5400000" flipH="1" flipV="1">
            <a:off x="3801252" y="2002291"/>
            <a:ext cx="412426" cy="478926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: angular 80">
            <a:extLst>
              <a:ext uri="{FF2B5EF4-FFF2-40B4-BE49-F238E27FC236}">
                <a16:creationId xmlns:a16="http://schemas.microsoft.com/office/drawing/2014/main" id="{3C0DCEA2-A37D-4D8B-9EA5-D90DF17B0A23}"/>
              </a:ext>
            </a:extLst>
          </p:cNvPr>
          <p:cNvCxnSpPr>
            <a:stCxn id="72" idx="0"/>
            <a:endCxn id="64" idx="2"/>
          </p:cNvCxnSpPr>
          <p:nvPr/>
        </p:nvCxnSpPr>
        <p:spPr>
          <a:xfrm rot="5400000" flipH="1" flipV="1">
            <a:off x="4993691" y="3204486"/>
            <a:ext cx="422182" cy="239463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: angular 82">
            <a:extLst>
              <a:ext uri="{FF2B5EF4-FFF2-40B4-BE49-F238E27FC236}">
                <a16:creationId xmlns:a16="http://schemas.microsoft.com/office/drawing/2014/main" id="{51D18394-7C27-4011-8DF0-9D6019E05B82}"/>
              </a:ext>
            </a:extLst>
          </p:cNvPr>
          <p:cNvCxnSpPr>
            <a:cxnSpLocks/>
            <a:stCxn id="74" idx="0"/>
            <a:endCxn id="64" idx="2"/>
          </p:cNvCxnSpPr>
          <p:nvPr/>
        </p:nvCxnSpPr>
        <p:spPr>
          <a:xfrm rot="16200000" flipV="1">
            <a:off x="7331666" y="3261145"/>
            <a:ext cx="417008" cy="227614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ector: angular 84">
            <a:extLst>
              <a:ext uri="{FF2B5EF4-FFF2-40B4-BE49-F238E27FC236}">
                <a16:creationId xmlns:a16="http://schemas.microsoft.com/office/drawing/2014/main" id="{CF459FB6-85C5-4908-BBE8-10AE40F7AD8D}"/>
              </a:ext>
            </a:extLst>
          </p:cNvPr>
          <p:cNvCxnSpPr>
            <a:cxnSpLocks/>
            <a:stCxn id="75" idx="0"/>
            <a:endCxn id="64" idx="2"/>
          </p:cNvCxnSpPr>
          <p:nvPr/>
        </p:nvCxnSpPr>
        <p:spPr>
          <a:xfrm rot="16200000" flipV="1">
            <a:off x="8469737" y="2123075"/>
            <a:ext cx="417009" cy="4552284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ector recto de flecha 87">
            <a:extLst>
              <a:ext uri="{FF2B5EF4-FFF2-40B4-BE49-F238E27FC236}">
                <a16:creationId xmlns:a16="http://schemas.microsoft.com/office/drawing/2014/main" id="{BF47A4BE-EC74-42B2-ADB8-6C375366A2F0}"/>
              </a:ext>
            </a:extLst>
          </p:cNvPr>
          <p:cNvCxnSpPr>
            <a:stCxn id="76" idx="0"/>
            <a:endCxn id="64" idx="2"/>
          </p:cNvCxnSpPr>
          <p:nvPr/>
        </p:nvCxnSpPr>
        <p:spPr>
          <a:xfrm flipV="1">
            <a:off x="6402099" y="4190712"/>
            <a:ext cx="0" cy="42218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ector: angular 97">
            <a:extLst>
              <a:ext uri="{FF2B5EF4-FFF2-40B4-BE49-F238E27FC236}">
                <a16:creationId xmlns:a16="http://schemas.microsoft.com/office/drawing/2014/main" id="{92ED3EA3-625E-489F-BDB1-EC38A8508779}"/>
              </a:ext>
            </a:extLst>
          </p:cNvPr>
          <p:cNvCxnSpPr>
            <a:cxnSpLocks/>
            <a:stCxn id="64" idx="0"/>
            <a:endCxn id="65" idx="2"/>
          </p:cNvCxnSpPr>
          <p:nvPr/>
        </p:nvCxnSpPr>
        <p:spPr>
          <a:xfrm rot="16200000" flipV="1">
            <a:off x="4421254" y="1443865"/>
            <a:ext cx="611600" cy="3350090"/>
          </a:xfrm>
          <a:prstGeom prst="bentConnector3">
            <a:avLst>
              <a:gd name="adj1" fmla="val 46602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: angular 101">
            <a:extLst>
              <a:ext uri="{FF2B5EF4-FFF2-40B4-BE49-F238E27FC236}">
                <a16:creationId xmlns:a16="http://schemas.microsoft.com/office/drawing/2014/main" id="{934AD509-A0F2-447E-9F1A-1E280F9E6FC4}"/>
              </a:ext>
            </a:extLst>
          </p:cNvPr>
          <p:cNvCxnSpPr>
            <a:stCxn id="64" idx="0"/>
            <a:endCxn id="70" idx="2"/>
          </p:cNvCxnSpPr>
          <p:nvPr/>
        </p:nvCxnSpPr>
        <p:spPr>
          <a:xfrm rot="5400000" flipH="1" flipV="1">
            <a:off x="7723062" y="1528155"/>
            <a:ext cx="575593" cy="321751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18C0188A-2B70-4C77-8234-80C1A18338E6}"/>
              </a:ext>
            </a:extLst>
          </p:cNvPr>
          <p:cNvCxnSpPr>
            <a:stCxn id="67" idx="0"/>
            <a:endCxn id="71" idx="2"/>
          </p:cNvCxnSpPr>
          <p:nvPr/>
        </p:nvCxnSpPr>
        <p:spPr>
          <a:xfrm rot="16200000" flipV="1">
            <a:off x="7724038" y="-411663"/>
            <a:ext cx="561846" cy="3229315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ector: angular 110">
            <a:extLst>
              <a:ext uri="{FF2B5EF4-FFF2-40B4-BE49-F238E27FC236}">
                <a16:creationId xmlns:a16="http://schemas.microsoft.com/office/drawing/2014/main" id="{0F2C1DA9-08F4-4EE4-A5BE-452C40FF91E0}"/>
              </a:ext>
            </a:extLst>
          </p:cNvPr>
          <p:cNvCxnSpPr>
            <a:cxnSpLocks/>
            <a:stCxn id="65" idx="0"/>
            <a:endCxn id="71" idx="2"/>
          </p:cNvCxnSpPr>
          <p:nvPr/>
        </p:nvCxnSpPr>
        <p:spPr>
          <a:xfrm rot="5400000" flipH="1" flipV="1">
            <a:off x="4158638" y="-184557"/>
            <a:ext cx="1125036" cy="3338294"/>
          </a:xfrm>
          <a:prstGeom prst="bentConnector3">
            <a:avLst>
              <a:gd name="adj1" fmla="val 75399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ector recto de flecha 117">
            <a:extLst>
              <a:ext uri="{FF2B5EF4-FFF2-40B4-BE49-F238E27FC236}">
                <a16:creationId xmlns:a16="http://schemas.microsoft.com/office/drawing/2014/main" id="{460B2C00-E50D-4BB8-84A1-228659EA478F}"/>
              </a:ext>
            </a:extLst>
          </p:cNvPr>
          <p:cNvCxnSpPr>
            <a:stCxn id="2" idx="0"/>
            <a:endCxn id="71" idx="2"/>
          </p:cNvCxnSpPr>
          <p:nvPr/>
        </p:nvCxnSpPr>
        <p:spPr>
          <a:xfrm flipH="1" flipV="1">
            <a:off x="6390303" y="922072"/>
            <a:ext cx="7128" cy="11734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ector recto de flecha 121">
            <a:extLst>
              <a:ext uri="{FF2B5EF4-FFF2-40B4-BE49-F238E27FC236}">
                <a16:creationId xmlns:a16="http://schemas.microsoft.com/office/drawing/2014/main" id="{74200099-4258-4D65-A81C-B6F5D7F29163}"/>
              </a:ext>
            </a:extLst>
          </p:cNvPr>
          <p:cNvCxnSpPr>
            <a:stCxn id="64" idx="0"/>
            <a:endCxn id="2" idx="2"/>
          </p:cNvCxnSpPr>
          <p:nvPr/>
        </p:nvCxnSpPr>
        <p:spPr>
          <a:xfrm flipH="1" flipV="1">
            <a:off x="6397431" y="2861520"/>
            <a:ext cx="4668" cy="56319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3C93A6B0-1D75-462C-8FE8-C5B3173E71F7}"/>
              </a:ext>
            </a:extLst>
          </p:cNvPr>
          <p:cNvCxnSpPr>
            <a:stCxn id="70" idx="0"/>
            <a:endCxn id="67" idx="2"/>
          </p:cNvCxnSpPr>
          <p:nvPr/>
        </p:nvCxnSpPr>
        <p:spPr>
          <a:xfrm flipV="1">
            <a:off x="9619618" y="1860917"/>
            <a:ext cx="0" cy="22219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859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Turismo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E040679-4BB4-4E87-8193-4420FB82FE4B}"/>
              </a:ext>
            </a:extLst>
          </p:cNvPr>
          <p:cNvSpPr/>
          <p:nvPr/>
        </p:nvSpPr>
        <p:spPr>
          <a:xfrm>
            <a:off x="825248" y="2596896"/>
            <a:ext cx="11239200" cy="563880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Municipios con vocación turística dentro del Estado de Puebla presentan bajos niveles de afluencia de visitantes.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8ECA3FC-BB6B-488F-8FF9-D93323291BA5}"/>
              </a:ext>
            </a:extLst>
          </p:cNvPr>
          <p:cNvSpPr/>
          <p:nvPr/>
        </p:nvSpPr>
        <p:spPr>
          <a:xfrm>
            <a:off x="2078353" y="1475232"/>
            <a:ext cx="2487168" cy="56388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Bajos niveles de ocupación hotelera.</a:t>
            </a: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B53114F5-1079-4C75-B7FA-6E3EF34E0896}"/>
              </a:ext>
            </a:extLst>
          </p:cNvPr>
          <p:cNvSpPr/>
          <p:nvPr/>
        </p:nvSpPr>
        <p:spPr>
          <a:xfrm>
            <a:off x="8089013" y="1475232"/>
            <a:ext cx="2487168" cy="56388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Reducción de los ingresos de los habitantes de los municipios con vocación turística.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5B427968-3476-4510-B272-8CA97EB001DD}"/>
              </a:ext>
            </a:extLst>
          </p:cNvPr>
          <p:cNvSpPr/>
          <p:nvPr/>
        </p:nvSpPr>
        <p:spPr>
          <a:xfrm>
            <a:off x="5208653" y="1499637"/>
            <a:ext cx="2487168" cy="56388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Cierre de centros turísticos de los municipios con vocación turística.</a:t>
            </a: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464E4EA0-D36A-4B23-B286-889AF46E7710}"/>
              </a:ext>
            </a:extLst>
          </p:cNvPr>
          <p:cNvSpPr/>
          <p:nvPr/>
        </p:nvSpPr>
        <p:spPr>
          <a:xfrm>
            <a:off x="834773" y="433683"/>
            <a:ext cx="11239200" cy="563880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Disminución de la derrama económica en los municipios con vocación turística. </a:t>
            </a:r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C541EF90-B450-42E2-A08D-A2A7448EE328}"/>
              </a:ext>
            </a:extLst>
          </p:cNvPr>
          <p:cNvSpPr/>
          <p:nvPr/>
        </p:nvSpPr>
        <p:spPr>
          <a:xfrm>
            <a:off x="1127762" y="3791737"/>
            <a:ext cx="2016000" cy="1036304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Zonas con potencial turístico con bajo nivel de infraestructura e innovación turística.</a:t>
            </a: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49D627A3-9B5A-4BDF-AC3C-F0BFE592174A}"/>
              </a:ext>
            </a:extLst>
          </p:cNvPr>
          <p:cNvSpPr/>
          <p:nvPr/>
        </p:nvSpPr>
        <p:spPr>
          <a:xfrm>
            <a:off x="6626354" y="3813073"/>
            <a:ext cx="2016000" cy="1014965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diversificación de productos turísticos de impacto.</a:t>
            </a:r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1B92FADF-B164-4481-822D-429FF9E39E05}"/>
              </a:ext>
            </a:extLst>
          </p:cNvPr>
          <p:cNvSpPr/>
          <p:nvPr/>
        </p:nvSpPr>
        <p:spPr>
          <a:xfrm>
            <a:off x="3877058" y="3791736"/>
            <a:ext cx="2016000" cy="1036303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campañas de promoción del patrimonio natural y cultural de Puebla a nivel nacional e internacional.</a:t>
            </a: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7DDCFB7B-DC4B-408B-A3A5-0D314DE33EDF}"/>
              </a:ext>
            </a:extLst>
          </p:cNvPr>
          <p:cNvSpPr/>
          <p:nvPr/>
        </p:nvSpPr>
        <p:spPr>
          <a:xfrm>
            <a:off x="9375650" y="3803924"/>
            <a:ext cx="2016000" cy="1014965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capacitación, certificación, profesionalización y uso de tecnologías de los prestadores de servicios turísticos.</a:t>
            </a:r>
          </a:p>
        </p:txBody>
      </p:sp>
      <p:sp>
        <p:nvSpPr>
          <p:cNvPr id="73" name="Rectángulo 72">
            <a:extLst>
              <a:ext uri="{FF2B5EF4-FFF2-40B4-BE49-F238E27FC236}">
                <a16:creationId xmlns:a16="http://schemas.microsoft.com/office/drawing/2014/main" id="{EBD89E9D-16B4-4ED3-9E19-B1E48E9EAC64}"/>
              </a:ext>
            </a:extLst>
          </p:cNvPr>
          <p:cNvSpPr/>
          <p:nvPr/>
        </p:nvSpPr>
        <p:spPr>
          <a:xfrm>
            <a:off x="6170954" y="5287389"/>
            <a:ext cx="910800" cy="113692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rescate y restauración del patrimonio cultural y espacios comunitarios.</a:t>
            </a:r>
          </a:p>
        </p:txBody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5201E316-5D9B-4162-A99A-B0C74CEFD301}"/>
              </a:ext>
            </a:extLst>
          </p:cNvPr>
          <p:cNvSpPr/>
          <p:nvPr/>
        </p:nvSpPr>
        <p:spPr>
          <a:xfrm>
            <a:off x="8280170" y="5287389"/>
            <a:ext cx="910800" cy="113692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recurso financiero disponible para generar proyectos y productos turísticos. 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A34CDBB5-87E5-4C36-88A0-0C3EB35D8CA4}"/>
              </a:ext>
            </a:extLst>
          </p:cNvPr>
          <p:cNvSpPr/>
          <p:nvPr/>
        </p:nvSpPr>
        <p:spPr>
          <a:xfrm>
            <a:off x="4427993" y="5287389"/>
            <a:ext cx="910800" cy="1136928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seguimiento y monitoreo a las actividades turísticas del estado.</a:t>
            </a:r>
          </a:p>
        </p:txBody>
      </p:sp>
      <p:cxnSp>
        <p:nvCxnSpPr>
          <p:cNvPr id="28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67" idx="0"/>
            <a:endCxn id="2" idx="2"/>
          </p:cNvCxnSpPr>
          <p:nvPr/>
        </p:nvCxnSpPr>
        <p:spPr>
          <a:xfrm rot="5400000" flipH="1" flipV="1">
            <a:off x="3974825" y="1321714"/>
            <a:ext cx="630961" cy="430908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70" idx="0"/>
            <a:endCxn id="2" idx="2"/>
          </p:cNvCxnSpPr>
          <p:nvPr/>
        </p:nvCxnSpPr>
        <p:spPr>
          <a:xfrm rot="5400000" flipH="1" flipV="1">
            <a:off x="5349473" y="2696361"/>
            <a:ext cx="630960" cy="155979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69" idx="0"/>
            <a:endCxn id="2" idx="2"/>
          </p:cNvCxnSpPr>
          <p:nvPr/>
        </p:nvCxnSpPr>
        <p:spPr>
          <a:xfrm rot="16200000" flipV="1">
            <a:off x="6713453" y="2892172"/>
            <a:ext cx="652297" cy="11895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72" idx="0"/>
            <a:endCxn id="2" idx="2"/>
          </p:cNvCxnSpPr>
          <p:nvPr/>
        </p:nvCxnSpPr>
        <p:spPr>
          <a:xfrm rot="16200000" flipV="1">
            <a:off x="8092675" y="1512949"/>
            <a:ext cx="643148" cy="393880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74" idx="0"/>
            <a:endCxn id="69" idx="2"/>
          </p:cNvCxnSpPr>
          <p:nvPr/>
        </p:nvCxnSpPr>
        <p:spPr>
          <a:xfrm rot="16200000" flipV="1">
            <a:off x="7955287" y="4507106"/>
            <a:ext cx="459351" cy="110121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73" idx="0"/>
            <a:endCxn id="69" idx="2"/>
          </p:cNvCxnSpPr>
          <p:nvPr/>
        </p:nvCxnSpPr>
        <p:spPr>
          <a:xfrm rot="5400000" flipH="1" flipV="1">
            <a:off x="6900679" y="4553714"/>
            <a:ext cx="459351" cy="10080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2" idx="0"/>
            <a:endCxn id="3" idx="2"/>
          </p:cNvCxnSpPr>
          <p:nvPr/>
        </p:nvCxnSpPr>
        <p:spPr>
          <a:xfrm rot="16200000" flipV="1">
            <a:off x="4604501" y="756548"/>
            <a:ext cx="557784" cy="312291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2" idx="0"/>
            <a:endCxn id="64" idx="2"/>
          </p:cNvCxnSpPr>
          <p:nvPr/>
        </p:nvCxnSpPr>
        <p:spPr>
          <a:xfrm rot="5400000" flipH="1" flipV="1">
            <a:off x="7609830" y="874130"/>
            <a:ext cx="557784" cy="288774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de flecha 52">
            <a:extLst>
              <a:ext uri="{FF2B5EF4-FFF2-40B4-BE49-F238E27FC236}">
                <a16:creationId xmlns:a16="http://schemas.microsoft.com/office/drawing/2014/main" id="{3C93A6B0-1D75-462C-8FE8-C5B3173E71F7}"/>
              </a:ext>
            </a:extLst>
          </p:cNvPr>
          <p:cNvCxnSpPr>
            <a:stCxn id="2" idx="0"/>
            <a:endCxn id="65" idx="2"/>
          </p:cNvCxnSpPr>
          <p:nvPr/>
        </p:nvCxnSpPr>
        <p:spPr>
          <a:xfrm flipV="1">
            <a:off x="6444848" y="2063517"/>
            <a:ext cx="7389" cy="53337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de flecha 55">
            <a:extLst>
              <a:ext uri="{FF2B5EF4-FFF2-40B4-BE49-F238E27FC236}">
                <a16:creationId xmlns:a16="http://schemas.microsoft.com/office/drawing/2014/main" id="{3C93A6B0-1D75-462C-8FE8-C5B3173E71F7}"/>
              </a:ext>
            </a:extLst>
          </p:cNvPr>
          <p:cNvCxnSpPr>
            <a:stCxn id="26" idx="0"/>
            <a:endCxn id="70" idx="2"/>
          </p:cNvCxnSpPr>
          <p:nvPr/>
        </p:nvCxnSpPr>
        <p:spPr>
          <a:xfrm flipV="1">
            <a:off x="4883393" y="4828039"/>
            <a:ext cx="1665" cy="45935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3" idx="0"/>
            <a:endCxn id="66" idx="2"/>
          </p:cNvCxnSpPr>
          <p:nvPr/>
        </p:nvCxnSpPr>
        <p:spPr>
          <a:xfrm rot="5400000" flipH="1" flipV="1">
            <a:off x="4649321" y="-329820"/>
            <a:ext cx="477669" cy="313243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: angular 77">
            <a:extLst>
              <a:ext uri="{FF2B5EF4-FFF2-40B4-BE49-F238E27FC236}">
                <a16:creationId xmlns:a16="http://schemas.microsoft.com/office/drawing/2014/main" id="{68C50AB3-00A2-4D7F-B2B8-12F016137B2B}"/>
              </a:ext>
            </a:extLst>
          </p:cNvPr>
          <p:cNvCxnSpPr>
            <a:cxnSpLocks/>
            <a:stCxn id="64" idx="0"/>
            <a:endCxn id="66" idx="2"/>
          </p:cNvCxnSpPr>
          <p:nvPr/>
        </p:nvCxnSpPr>
        <p:spPr>
          <a:xfrm rot="16200000" flipV="1">
            <a:off x="7654651" y="-202714"/>
            <a:ext cx="477669" cy="287822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cto de flecha 67">
            <a:extLst>
              <a:ext uri="{FF2B5EF4-FFF2-40B4-BE49-F238E27FC236}">
                <a16:creationId xmlns:a16="http://schemas.microsoft.com/office/drawing/2014/main" id="{3C93A6B0-1D75-462C-8FE8-C5B3173E71F7}"/>
              </a:ext>
            </a:extLst>
          </p:cNvPr>
          <p:cNvCxnSpPr>
            <a:stCxn id="65" idx="0"/>
            <a:endCxn id="66" idx="2"/>
          </p:cNvCxnSpPr>
          <p:nvPr/>
        </p:nvCxnSpPr>
        <p:spPr>
          <a:xfrm flipV="1">
            <a:off x="6452237" y="997563"/>
            <a:ext cx="2136" cy="50207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4592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3871</TotalTime>
  <Words>599</Words>
  <Application>Microsoft Office PowerPoint</Application>
  <PresentationFormat>Panorámica</PresentationFormat>
  <Paragraphs>59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Poppins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Dirección de Evaluación</dc:creator>
  <cp:lastModifiedBy>Dirección de Evaluación</cp:lastModifiedBy>
  <cp:revision>214</cp:revision>
  <dcterms:created xsi:type="dcterms:W3CDTF">2023-08-10T15:04:16Z</dcterms:created>
  <dcterms:modified xsi:type="dcterms:W3CDTF">2023-10-16T17:38:14Z</dcterms:modified>
</cp:coreProperties>
</file>