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72" r:id="rId3"/>
    <p:sldId id="266" r:id="rId4"/>
    <p:sldId id="267" r:id="rId5"/>
    <p:sldId id="268" r:id="rId6"/>
    <p:sldId id="273" r:id="rId7"/>
    <p:sldId id="274" r:id="rId8"/>
    <p:sldId id="271" r:id="rId9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statales" initials="ED" lastIdx="112" clrIdx="0">
    <p:extLst>
      <p:ext uri="{19B8F6BF-5375-455C-9EA6-DF929625EA0E}">
        <p15:presenceInfo xmlns:p15="http://schemas.microsoft.com/office/powerpoint/2012/main" userId="Estatales" providerId="None"/>
      </p:ext>
    </p:extLst>
  </p:cmAuthor>
  <p:cmAuthor id="2" name="Usuario" initials="U" lastIdx="13" clrIdx="1">
    <p:extLst>
      <p:ext uri="{19B8F6BF-5375-455C-9EA6-DF929625EA0E}">
        <p15:presenceInfo xmlns:p15="http://schemas.microsoft.com/office/powerpoint/2012/main" userId="Usuari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1C32"/>
    <a:srgbClr val="7D1C32"/>
    <a:srgbClr val="D6D1C4"/>
    <a:srgbClr val="A8123E"/>
    <a:srgbClr val="C2BA98"/>
    <a:srgbClr val="CBCBCB"/>
    <a:srgbClr val="E7E4DB"/>
    <a:srgbClr val="691C1E"/>
    <a:srgbClr val="691D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366" autoAdjust="0"/>
  </p:normalViewPr>
  <p:slideViewPr>
    <p:cSldViewPr snapToGrid="0">
      <p:cViewPr varScale="1">
        <p:scale>
          <a:sx n="103" d="100"/>
          <a:sy n="103" d="100"/>
        </p:scale>
        <p:origin x="12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C5C50B-49E6-4FC0-940E-8FCB608E9B80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97A56B-BCDE-404C-A5C0-F062E0FFE2D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32450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97A56B-BCDE-404C-A5C0-F062E0FFE2D4}" type="slidenum">
              <a:rPr lang="es-MX" smtClean="0"/>
              <a:t>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29685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62565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75458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24553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85304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57786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5228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98804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62385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80688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40403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58041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19689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3">
            <a:extLst>
              <a:ext uri="{FF2B5EF4-FFF2-40B4-BE49-F238E27FC236}">
                <a16:creationId xmlns:a16="http://schemas.microsoft.com/office/drawing/2014/main" id="{8AA48EF9-FC5C-756C-19CA-2FE8084D1B64}"/>
              </a:ext>
            </a:extLst>
          </p:cNvPr>
          <p:cNvSpPr txBox="1">
            <a:spLocks/>
          </p:cNvSpPr>
          <p:nvPr/>
        </p:nvSpPr>
        <p:spPr>
          <a:xfrm>
            <a:off x="960636" y="1995511"/>
            <a:ext cx="10643535" cy="225338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ES" dirty="0">
              <a:solidFill>
                <a:srgbClr val="333333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  <a:p>
            <a:pPr algn="ctr"/>
            <a:r>
              <a:rPr lang="es-ES" dirty="0">
                <a:solidFill>
                  <a:srgbClr val="333333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Eje 4. Disminución de la Desigualdades</a:t>
            </a:r>
          </a:p>
        </p:txBody>
      </p:sp>
    </p:spTree>
    <p:extLst>
      <p:ext uri="{BB962C8B-B14F-4D97-AF65-F5344CB8AC3E}">
        <p14:creationId xmlns:p14="http://schemas.microsoft.com/office/powerpoint/2010/main" val="2238719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 rot="16200000">
            <a:off x="-3180044" y="3169952"/>
            <a:ext cx="6858000" cy="518096"/>
          </a:xfrm>
          <a:prstGeom prst="rect">
            <a:avLst/>
          </a:prstGeom>
          <a:solidFill>
            <a:srgbClr val="E7E4DB"/>
          </a:solidFill>
          <a:ln w="3175">
            <a:solidFill>
              <a:schemeClr val="bg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Bienestar Social</a:t>
            </a:r>
          </a:p>
        </p:txBody>
      </p:sp>
      <p:sp>
        <p:nvSpPr>
          <p:cNvPr id="5" name="Rectángulo 4"/>
          <p:cNvSpPr/>
          <p:nvPr/>
        </p:nvSpPr>
        <p:spPr>
          <a:xfrm>
            <a:off x="1012965" y="2751170"/>
            <a:ext cx="10606849" cy="443830"/>
          </a:xfrm>
          <a:prstGeom prst="rect">
            <a:avLst/>
          </a:prstGeom>
          <a:solidFill>
            <a:srgbClr val="A8123E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Habitantes del estado de Puebla presentan limitada calidad de vida</a:t>
            </a:r>
            <a:endParaRPr lang="es-MX" sz="1000" b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4711341" y="2069534"/>
            <a:ext cx="3203991" cy="405593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Incrementa la población  con ingresos insuficientes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8450273" y="2091387"/>
            <a:ext cx="3169509" cy="405593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/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Incrementa la insuficiencia alimentaria</a:t>
            </a:r>
          </a:p>
        </p:txBody>
      </p:sp>
      <p:sp>
        <p:nvSpPr>
          <p:cNvPr id="17" name="Rectángulo 16"/>
          <p:cNvSpPr/>
          <p:nvPr/>
        </p:nvSpPr>
        <p:spPr>
          <a:xfrm>
            <a:off x="1012965" y="2094083"/>
            <a:ext cx="3204000" cy="405593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Aumento de población con carencias sociales</a:t>
            </a:r>
          </a:p>
        </p:txBody>
      </p:sp>
      <p:sp>
        <p:nvSpPr>
          <p:cNvPr id="20" name="Rectángulo 19"/>
          <p:cNvSpPr/>
          <p:nvPr/>
        </p:nvSpPr>
        <p:spPr>
          <a:xfrm>
            <a:off x="1012965" y="579358"/>
            <a:ext cx="10606843" cy="518095"/>
          </a:xfrm>
          <a:prstGeom prst="rect">
            <a:avLst/>
          </a:prstGeom>
          <a:solidFill>
            <a:srgbClr val="691D1E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Aumento de la población en situación de vulnerabilidad</a:t>
            </a:r>
          </a:p>
        </p:txBody>
      </p:sp>
      <p:sp>
        <p:nvSpPr>
          <p:cNvPr id="31" name="Rectángulo 30"/>
          <p:cNvSpPr/>
          <p:nvPr/>
        </p:nvSpPr>
        <p:spPr>
          <a:xfrm>
            <a:off x="5155301" y="3408046"/>
            <a:ext cx="2165766" cy="471665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Pocas acciones para proyectos  productivos</a:t>
            </a:r>
          </a:p>
        </p:txBody>
      </p:sp>
      <p:sp>
        <p:nvSpPr>
          <p:cNvPr id="34" name="Rectángulo 33"/>
          <p:cNvSpPr/>
          <p:nvPr/>
        </p:nvSpPr>
        <p:spPr>
          <a:xfrm>
            <a:off x="7406289" y="3408045"/>
            <a:ext cx="1999622" cy="471665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Limitados acciones de apoyo                  alimentario</a:t>
            </a:r>
          </a:p>
        </p:txBody>
      </p:sp>
      <p:sp>
        <p:nvSpPr>
          <p:cNvPr id="37" name="Rectángulo 36"/>
          <p:cNvSpPr/>
          <p:nvPr/>
        </p:nvSpPr>
        <p:spPr>
          <a:xfrm>
            <a:off x="2106870" y="4079782"/>
            <a:ext cx="907382" cy="901017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Pocos lugares disponibles para obtener estufas ecológicas</a:t>
            </a:r>
          </a:p>
        </p:txBody>
      </p:sp>
      <p:sp>
        <p:nvSpPr>
          <p:cNvPr id="40" name="Rectángulo 39"/>
          <p:cNvSpPr/>
          <p:nvPr/>
        </p:nvSpPr>
        <p:spPr>
          <a:xfrm>
            <a:off x="1016991" y="4070795"/>
            <a:ext cx="920369" cy="901575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 acciones </a:t>
            </a:r>
          </a:p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que las personas accedan a calentadores solares</a:t>
            </a:r>
          </a:p>
        </p:txBody>
      </p:sp>
      <p:sp>
        <p:nvSpPr>
          <p:cNvPr id="45" name="Rectángulo 44"/>
          <p:cNvSpPr/>
          <p:nvPr/>
        </p:nvSpPr>
        <p:spPr>
          <a:xfrm>
            <a:off x="3139787" y="4069571"/>
            <a:ext cx="941920" cy="901575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Personas no cumplen con los requisitos para ingresar al programa de electrificación con energía no convencional</a:t>
            </a:r>
          </a:p>
        </p:txBody>
      </p:sp>
      <p:sp>
        <p:nvSpPr>
          <p:cNvPr id="49" name="Rectángulo 48"/>
          <p:cNvSpPr/>
          <p:nvPr/>
        </p:nvSpPr>
        <p:spPr>
          <a:xfrm>
            <a:off x="5348439" y="4076244"/>
            <a:ext cx="941920" cy="887137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/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Deficientes procesos de planeación </a:t>
            </a:r>
          </a:p>
        </p:txBody>
      </p:sp>
      <p:sp>
        <p:nvSpPr>
          <p:cNvPr id="53" name="Rectángulo 52"/>
          <p:cNvSpPr/>
          <p:nvPr/>
        </p:nvSpPr>
        <p:spPr>
          <a:xfrm>
            <a:off x="4227950" y="4065496"/>
            <a:ext cx="941920" cy="907116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/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cobertura del programa de techos y/o pisos de concreto </a:t>
            </a:r>
          </a:p>
        </p:txBody>
      </p:sp>
      <p:sp>
        <p:nvSpPr>
          <p:cNvPr id="57" name="Rectángulo 56"/>
          <p:cNvSpPr/>
          <p:nvPr/>
        </p:nvSpPr>
        <p:spPr>
          <a:xfrm>
            <a:off x="1012965" y="5227879"/>
            <a:ext cx="920369" cy="887137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/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Inadecuada    planeación gubernamental de los programas públicos</a:t>
            </a:r>
          </a:p>
        </p:txBody>
      </p:sp>
      <p:sp>
        <p:nvSpPr>
          <p:cNvPr id="61" name="Rectángulo 60"/>
          <p:cNvSpPr/>
          <p:nvPr/>
        </p:nvSpPr>
        <p:spPr>
          <a:xfrm>
            <a:off x="2100845" y="5227879"/>
            <a:ext cx="907382" cy="887137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Ineficaz focalización de la población objetivo</a:t>
            </a:r>
          </a:p>
        </p:txBody>
      </p:sp>
      <p:sp>
        <p:nvSpPr>
          <p:cNvPr id="65" name="Rectángulo 64"/>
          <p:cNvSpPr/>
          <p:nvPr/>
        </p:nvSpPr>
        <p:spPr>
          <a:xfrm>
            <a:off x="3142627" y="5227881"/>
            <a:ext cx="941920" cy="887136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difusión de las reglas de operación del programa de electrificación con energía no convencional</a:t>
            </a:r>
          </a:p>
        </p:txBody>
      </p:sp>
      <p:sp>
        <p:nvSpPr>
          <p:cNvPr id="69" name="Rectángulo 68"/>
          <p:cNvSpPr/>
          <p:nvPr/>
        </p:nvSpPr>
        <p:spPr>
          <a:xfrm>
            <a:off x="4232067" y="5227881"/>
            <a:ext cx="941920" cy="887137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/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Información desactualizada de las Zonas de Atención Prioritarias (</a:t>
            </a:r>
            <a:r>
              <a:rPr lang="es-MX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ZAPs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73" name="Rectángulo 72"/>
          <p:cNvSpPr/>
          <p:nvPr/>
        </p:nvSpPr>
        <p:spPr>
          <a:xfrm>
            <a:off x="6413983" y="4069571"/>
            <a:ext cx="941920" cy="893108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/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vinculación de los tres niveles de gobierno para trabajar objetivos comunes</a:t>
            </a:r>
          </a:p>
        </p:txBody>
      </p:sp>
      <p:sp>
        <p:nvSpPr>
          <p:cNvPr id="77" name="Rectángulo 76"/>
          <p:cNvSpPr/>
          <p:nvPr/>
        </p:nvSpPr>
        <p:spPr>
          <a:xfrm>
            <a:off x="5360190" y="5233851"/>
            <a:ext cx="941920" cy="887137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/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Desconocimiento   de las vocaciones productivas regionales</a:t>
            </a:r>
          </a:p>
        </p:txBody>
      </p:sp>
      <p:sp>
        <p:nvSpPr>
          <p:cNvPr id="80" name="Rectángulo 79"/>
          <p:cNvSpPr/>
          <p:nvPr/>
        </p:nvSpPr>
        <p:spPr>
          <a:xfrm>
            <a:off x="6409407" y="5227882"/>
            <a:ext cx="941921" cy="893107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/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Población sin capacidades técnicas para   operar proyectos productivos</a:t>
            </a:r>
          </a:p>
        </p:txBody>
      </p:sp>
      <p:sp>
        <p:nvSpPr>
          <p:cNvPr id="86" name="Rectángulo 85"/>
          <p:cNvSpPr/>
          <p:nvPr/>
        </p:nvSpPr>
        <p:spPr>
          <a:xfrm>
            <a:off x="7478750" y="4104042"/>
            <a:ext cx="941920" cy="893108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/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Productos alimentarios no segmentados por grupos poblacionales</a:t>
            </a:r>
          </a:p>
        </p:txBody>
      </p:sp>
      <p:sp>
        <p:nvSpPr>
          <p:cNvPr id="90" name="Rectángulo 89"/>
          <p:cNvSpPr/>
          <p:nvPr/>
        </p:nvSpPr>
        <p:spPr>
          <a:xfrm>
            <a:off x="8544294" y="4111023"/>
            <a:ext cx="941920" cy="893108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/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Limitados recursos de la población para adquirir los productos alimentarios</a:t>
            </a:r>
          </a:p>
        </p:txBody>
      </p:sp>
      <p:sp>
        <p:nvSpPr>
          <p:cNvPr id="95" name="Rectángulo 94"/>
          <p:cNvSpPr/>
          <p:nvPr/>
        </p:nvSpPr>
        <p:spPr>
          <a:xfrm>
            <a:off x="7483116" y="5227883"/>
            <a:ext cx="941920" cy="893108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/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Desconocimiento   de lo beneficios nutricionales de los productos alimentarios</a:t>
            </a:r>
          </a:p>
        </p:txBody>
      </p:sp>
      <p:sp>
        <p:nvSpPr>
          <p:cNvPr id="101" name="Rectángulo 100"/>
          <p:cNvSpPr/>
          <p:nvPr/>
        </p:nvSpPr>
        <p:spPr>
          <a:xfrm>
            <a:off x="4711339" y="1475478"/>
            <a:ext cx="3204000" cy="405593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Aumento de la pobreza</a:t>
            </a:r>
          </a:p>
        </p:txBody>
      </p:sp>
      <p:sp>
        <p:nvSpPr>
          <p:cNvPr id="104" name="Rectángulo 103"/>
          <p:cNvSpPr/>
          <p:nvPr/>
        </p:nvSpPr>
        <p:spPr>
          <a:xfrm>
            <a:off x="8406100" y="1475081"/>
            <a:ext cx="3213707" cy="405593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/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Incremento de población con desnutrición</a:t>
            </a:r>
          </a:p>
        </p:txBody>
      </p:sp>
      <p:sp>
        <p:nvSpPr>
          <p:cNvPr id="110" name="Rectángulo 109"/>
          <p:cNvSpPr/>
          <p:nvPr/>
        </p:nvSpPr>
        <p:spPr>
          <a:xfrm>
            <a:off x="1012965" y="1469647"/>
            <a:ext cx="3204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Aumento de la población vulnerable</a:t>
            </a:r>
          </a:p>
        </p:txBody>
      </p:sp>
      <p:sp>
        <p:nvSpPr>
          <p:cNvPr id="76" name="Rectángulo 75">
            <a:extLst>
              <a:ext uri="{FF2B5EF4-FFF2-40B4-BE49-F238E27FC236}">
                <a16:creationId xmlns:a16="http://schemas.microsoft.com/office/drawing/2014/main" id="{63AAA719-C032-4C2D-BDD8-9027ABFB44E5}"/>
              </a:ext>
            </a:extLst>
          </p:cNvPr>
          <p:cNvSpPr/>
          <p:nvPr/>
        </p:nvSpPr>
        <p:spPr>
          <a:xfrm>
            <a:off x="9539889" y="3419202"/>
            <a:ext cx="1999622" cy="471665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Limitados acceso a los servicios de salud</a:t>
            </a:r>
          </a:p>
        </p:txBody>
      </p:sp>
      <p:sp>
        <p:nvSpPr>
          <p:cNvPr id="78" name="Rectángulo 77">
            <a:extLst>
              <a:ext uri="{FF2B5EF4-FFF2-40B4-BE49-F238E27FC236}">
                <a16:creationId xmlns:a16="http://schemas.microsoft.com/office/drawing/2014/main" id="{59F157FB-1674-4C69-8461-A174C305D9E9}"/>
              </a:ext>
            </a:extLst>
          </p:cNvPr>
          <p:cNvSpPr/>
          <p:nvPr/>
        </p:nvSpPr>
        <p:spPr>
          <a:xfrm>
            <a:off x="9652633" y="4114933"/>
            <a:ext cx="941920" cy="893108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/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 acceso a comunidades con altas carencias sociales</a:t>
            </a:r>
          </a:p>
        </p:txBody>
      </p:sp>
      <p:sp>
        <p:nvSpPr>
          <p:cNvPr id="81" name="Rectángulo 80">
            <a:extLst>
              <a:ext uri="{FF2B5EF4-FFF2-40B4-BE49-F238E27FC236}">
                <a16:creationId xmlns:a16="http://schemas.microsoft.com/office/drawing/2014/main" id="{3BBFCD7C-2140-42E8-9798-AC4CB5139F47}"/>
              </a:ext>
            </a:extLst>
          </p:cNvPr>
          <p:cNvSpPr/>
          <p:nvPr/>
        </p:nvSpPr>
        <p:spPr>
          <a:xfrm>
            <a:off x="10677894" y="4122178"/>
            <a:ext cx="941920" cy="893108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/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infraestructura  en materia de servicios de salud </a:t>
            </a:r>
          </a:p>
        </p:txBody>
      </p:sp>
      <p:sp>
        <p:nvSpPr>
          <p:cNvPr id="83" name="Rectángulo 82">
            <a:extLst>
              <a:ext uri="{FF2B5EF4-FFF2-40B4-BE49-F238E27FC236}">
                <a16:creationId xmlns:a16="http://schemas.microsoft.com/office/drawing/2014/main" id="{446C24F6-710B-40ED-A3FB-BC126B00EE27}"/>
              </a:ext>
            </a:extLst>
          </p:cNvPr>
          <p:cNvSpPr/>
          <p:nvPr/>
        </p:nvSpPr>
        <p:spPr>
          <a:xfrm>
            <a:off x="10677894" y="5227882"/>
            <a:ext cx="941920" cy="893108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/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Poco personal medico capacitado para atender las necesidades de la población</a:t>
            </a:r>
          </a:p>
        </p:txBody>
      </p:sp>
      <p:cxnSp>
        <p:nvCxnSpPr>
          <p:cNvPr id="88" name="Conector recto de flecha 87">
            <a:extLst>
              <a:ext uri="{FF2B5EF4-FFF2-40B4-BE49-F238E27FC236}">
                <a16:creationId xmlns:a16="http://schemas.microsoft.com/office/drawing/2014/main" id="{E21668CA-B549-4BE3-AFB1-32A186AA9448}"/>
              </a:ext>
            </a:extLst>
          </p:cNvPr>
          <p:cNvCxnSpPr>
            <a:cxnSpLocks/>
            <a:stCxn id="17" idx="0"/>
            <a:endCxn id="110" idx="2"/>
          </p:cNvCxnSpPr>
          <p:nvPr/>
        </p:nvCxnSpPr>
        <p:spPr>
          <a:xfrm flipV="1">
            <a:off x="2614965" y="1883647"/>
            <a:ext cx="0" cy="210436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" name="Conector recto de flecha 91">
            <a:extLst>
              <a:ext uri="{FF2B5EF4-FFF2-40B4-BE49-F238E27FC236}">
                <a16:creationId xmlns:a16="http://schemas.microsoft.com/office/drawing/2014/main" id="{24E6C079-AD93-490A-803F-18FF6AF5F92B}"/>
              </a:ext>
            </a:extLst>
          </p:cNvPr>
          <p:cNvCxnSpPr>
            <a:cxnSpLocks/>
            <a:stCxn id="8" idx="0"/>
            <a:endCxn id="101" idx="2"/>
          </p:cNvCxnSpPr>
          <p:nvPr/>
        </p:nvCxnSpPr>
        <p:spPr>
          <a:xfrm flipV="1">
            <a:off x="6313337" y="1881071"/>
            <a:ext cx="2" cy="188463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4" name="Conector recto de flecha 93">
            <a:extLst>
              <a:ext uri="{FF2B5EF4-FFF2-40B4-BE49-F238E27FC236}">
                <a16:creationId xmlns:a16="http://schemas.microsoft.com/office/drawing/2014/main" id="{CD6C4A55-0EB9-4EFE-9D2F-8D2984769556}"/>
              </a:ext>
            </a:extLst>
          </p:cNvPr>
          <p:cNvCxnSpPr>
            <a:cxnSpLocks/>
            <a:stCxn id="11" idx="0"/>
            <a:endCxn id="104" idx="2"/>
          </p:cNvCxnSpPr>
          <p:nvPr/>
        </p:nvCxnSpPr>
        <p:spPr>
          <a:xfrm flipH="1" flipV="1">
            <a:off x="10012954" y="1880674"/>
            <a:ext cx="22074" cy="210713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9" name="Conector recto de flecha 98">
            <a:extLst>
              <a:ext uri="{FF2B5EF4-FFF2-40B4-BE49-F238E27FC236}">
                <a16:creationId xmlns:a16="http://schemas.microsoft.com/office/drawing/2014/main" id="{39D4CE0E-12C4-4755-B3C4-DF24895F5419}"/>
              </a:ext>
            </a:extLst>
          </p:cNvPr>
          <p:cNvCxnSpPr>
            <a:cxnSpLocks/>
            <a:stCxn id="57" idx="0"/>
            <a:endCxn id="40" idx="2"/>
          </p:cNvCxnSpPr>
          <p:nvPr/>
        </p:nvCxnSpPr>
        <p:spPr>
          <a:xfrm flipV="1">
            <a:off x="1473150" y="4972370"/>
            <a:ext cx="4026" cy="255509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0" name="Conector recto de flecha 99">
            <a:extLst>
              <a:ext uri="{FF2B5EF4-FFF2-40B4-BE49-F238E27FC236}">
                <a16:creationId xmlns:a16="http://schemas.microsoft.com/office/drawing/2014/main" id="{37E2C8A8-901A-4CD1-A766-B98FF98602AB}"/>
              </a:ext>
            </a:extLst>
          </p:cNvPr>
          <p:cNvCxnSpPr>
            <a:cxnSpLocks/>
            <a:stCxn id="61" idx="0"/>
            <a:endCxn id="37" idx="2"/>
          </p:cNvCxnSpPr>
          <p:nvPr/>
        </p:nvCxnSpPr>
        <p:spPr>
          <a:xfrm flipV="1">
            <a:off x="2554536" y="4980799"/>
            <a:ext cx="6025" cy="247080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3" name="Conector recto de flecha 102">
            <a:extLst>
              <a:ext uri="{FF2B5EF4-FFF2-40B4-BE49-F238E27FC236}">
                <a16:creationId xmlns:a16="http://schemas.microsoft.com/office/drawing/2014/main" id="{97EA8D1B-E504-49B2-91BE-99AE01A5A342}"/>
              </a:ext>
            </a:extLst>
          </p:cNvPr>
          <p:cNvCxnSpPr>
            <a:cxnSpLocks/>
            <a:stCxn id="65" idx="0"/>
            <a:endCxn id="45" idx="2"/>
          </p:cNvCxnSpPr>
          <p:nvPr/>
        </p:nvCxnSpPr>
        <p:spPr>
          <a:xfrm flipH="1" flipV="1">
            <a:off x="3610747" y="4971146"/>
            <a:ext cx="2840" cy="256735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8" name="Conector recto de flecha 107">
            <a:extLst>
              <a:ext uri="{FF2B5EF4-FFF2-40B4-BE49-F238E27FC236}">
                <a16:creationId xmlns:a16="http://schemas.microsoft.com/office/drawing/2014/main" id="{2BD04E68-A71A-4B38-9045-761D66EE6FC9}"/>
              </a:ext>
            </a:extLst>
          </p:cNvPr>
          <p:cNvCxnSpPr>
            <a:cxnSpLocks/>
            <a:stCxn id="69" idx="0"/>
            <a:endCxn id="53" idx="2"/>
          </p:cNvCxnSpPr>
          <p:nvPr/>
        </p:nvCxnSpPr>
        <p:spPr>
          <a:xfrm flipH="1" flipV="1">
            <a:off x="4698910" y="4972612"/>
            <a:ext cx="4117" cy="255269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9" name="Conector recto de flecha 108">
            <a:extLst>
              <a:ext uri="{FF2B5EF4-FFF2-40B4-BE49-F238E27FC236}">
                <a16:creationId xmlns:a16="http://schemas.microsoft.com/office/drawing/2014/main" id="{6EACF7E1-A314-4E67-994C-B84B8548E25B}"/>
              </a:ext>
            </a:extLst>
          </p:cNvPr>
          <p:cNvCxnSpPr>
            <a:cxnSpLocks/>
            <a:stCxn id="77" idx="0"/>
            <a:endCxn id="49" idx="2"/>
          </p:cNvCxnSpPr>
          <p:nvPr/>
        </p:nvCxnSpPr>
        <p:spPr>
          <a:xfrm flipH="1" flipV="1">
            <a:off x="5819399" y="4963381"/>
            <a:ext cx="11751" cy="270470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2" name="Conector recto de flecha 111">
            <a:extLst>
              <a:ext uri="{FF2B5EF4-FFF2-40B4-BE49-F238E27FC236}">
                <a16:creationId xmlns:a16="http://schemas.microsoft.com/office/drawing/2014/main" id="{379726B8-5253-4A6A-8D46-4FC72073A1CF}"/>
              </a:ext>
            </a:extLst>
          </p:cNvPr>
          <p:cNvCxnSpPr>
            <a:cxnSpLocks/>
            <a:stCxn id="80" idx="0"/>
            <a:endCxn id="73" idx="2"/>
          </p:cNvCxnSpPr>
          <p:nvPr/>
        </p:nvCxnSpPr>
        <p:spPr>
          <a:xfrm flipV="1">
            <a:off x="6880368" y="4962679"/>
            <a:ext cx="4575" cy="265203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5" name="Conector recto de flecha 114">
            <a:extLst>
              <a:ext uri="{FF2B5EF4-FFF2-40B4-BE49-F238E27FC236}">
                <a16:creationId xmlns:a16="http://schemas.microsoft.com/office/drawing/2014/main" id="{DA01B51F-1988-4AF2-A2DD-F2D9983F780D}"/>
              </a:ext>
            </a:extLst>
          </p:cNvPr>
          <p:cNvCxnSpPr>
            <a:cxnSpLocks/>
            <a:stCxn id="95" idx="0"/>
            <a:endCxn id="86" idx="2"/>
          </p:cNvCxnSpPr>
          <p:nvPr/>
        </p:nvCxnSpPr>
        <p:spPr>
          <a:xfrm flipH="1" flipV="1">
            <a:off x="7949710" y="4997150"/>
            <a:ext cx="4366" cy="230733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8" name="Conector recto de flecha 117">
            <a:extLst>
              <a:ext uri="{FF2B5EF4-FFF2-40B4-BE49-F238E27FC236}">
                <a16:creationId xmlns:a16="http://schemas.microsoft.com/office/drawing/2014/main" id="{B56CC104-4187-4F86-90B6-0B751F4CD344}"/>
              </a:ext>
            </a:extLst>
          </p:cNvPr>
          <p:cNvCxnSpPr>
            <a:cxnSpLocks/>
            <a:stCxn id="83" idx="0"/>
            <a:endCxn id="81" idx="2"/>
          </p:cNvCxnSpPr>
          <p:nvPr/>
        </p:nvCxnSpPr>
        <p:spPr>
          <a:xfrm flipV="1">
            <a:off x="11148854" y="5015286"/>
            <a:ext cx="0" cy="212596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1" name="Conector angular 199">
            <a:extLst>
              <a:ext uri="{FF2B5EF4-FFF2-40B4-BE49-F238E27FC236}">
                <a16:creationId xmlns:a16="http://schemas.microsoft.com/office/drawing/2014/main" id="{44ABFD21-63A2-4695-A065-5F71DD9F302E}"/>
              </a:ext>
            </a:extLst>
          </p:cNvPr>
          <p:cNvCxnSpPr>
            <a:cxnSpLocks/>
            <a:stCxn id="5" idx="0"/>
            <a:endCxn id="17" idx="2"/>
          </p:cNvCxnSpPr>
          <p:nvPr/>
        </p:nvCxnSpPr>
        <p:spPr>
          <a:xfrm rot="16200000" flipV="1">
            <a:off x="4339931" y="774710"/>
            <a:ext cx="251494" cy="3701425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Conector angular 199">
            <a:extLst>
              <a:ext uri="{FF2B5EF4-FFF2-40B4-BE49-F238E27FC236}">
                <a16:creationId xmlns:a16="http://schemas.microsoft.com/office/drawing/2014/main" id="{EE065860-CE0E-4887-9669-850643D2B550}"/>
              </a:ext>
            </a:extLst>
          </p:cNvPr>
          <p:cNvCxnSpPr>
            <a:cxnSpLocks/>
            <a:stCxn id="5" idx="0"/>
            <a:endCxn id="8" idx="2"/>
          </p:cNvCxnSpPr>
          <p:nvPr/>
        </p:nvCxnSpPr>
        <p:spPr>
          <a:xfrm rot="16200000" flipV="1">
            <a:off x="6176843" y="2611622"/>
            <a:ext cx="276043" cy="3053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Conector angular 199">
            <a:extLst>
              <a:ext uri="{FF2B5EF4-FFF2-40B4-BE49-F238E27FC236}">
                <a16:creationId xmlns:a16="http://schemas.microsoft.com/office/drawing/2014/main" id="{444193BC-5117-4487-901D-5FC564F14119}"/>
              </a:ext>
            </a:extLst>
          </p:cNvPr>
          <p:cNvCxnSpPr>
            <a:cxnSpLocks/>
            <a:stCxn id="5" idx="0"/>
            <a:endCxn id="11" idx="2"/>
          </p:cNvCxnSpPr>
          <p:nvPr/>
        </p:nvCxnSpPr>
        <p:spPr>
          <a:xfrm rot="5400000" flipH="1" flipV="1">
            <a:off x="8048614" y="764756"/>
            <a:ext cx="254190" cy="3718638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onector angular 199">
            <a:extLst>
              <a:ext uri="{FF2B5EF4-FFF2-40B4-BE49-F238E27FC236}">
                <a16:creationId xmlns:a16="http://schemas.microsoft.com/office/drawing/2014/main" id="{903C5FD5-0695-4045-B52F-0F53E1865FDD}"/>
              </a:ext>
            </a:extLst>
          </p:cNvPr>
          <p:cNvCxnSpPr>
            <a:cxnSpLocks/>
            <a:stCxn id="110" idx="0"/>
            <a:endCxn id="20" idx="2"/>
          </p:cNvCxnSpPr>
          <p:nvPr/>
        </p:nvCxnSpPr>
        <p:spPr>
          <a:xfrm rot="5400000" flipH="1" flipV="1">
            <a:off x="4279579" y="-567161"/>
            <a:ext cx="372194" cy="3701422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ector angular 199">
            <a:extLst>
              <a:ext uri="{FF2B5EF4-FFF2-40B4-BE49-F238E27FC236}">
                <a16:creationId xmlns:a16="http://schemas.microsoft.com/office/drawing/2014/main" id="{19A55F39-B01B-4A65-9D15-C95E368CC43C}"/>
              </a:ext>
            </a:extLst>
          </p:cNvPr>
          <p:cNvCxnSpPr>
            <a:cxnSpLocks/>
            <a:stCxn id="101" idx="0"/>
            <a:endCxn id="20" idx="2"/>
          </p:cNvCxnSpPr>
          <p:nvPr/>
        </p:nvCxnSpPr>
        <p:spPr>
          <a:xfrm rot="5400000" flipH="1" flipV="1">
            <a:off x="6125851" y="1284942"/>
            <a:ext cx="378025" cy="3048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Conector angular 199">
            <a:extLst>
              <a:ext uri="{FF2B5EF4-FFF2-40B4-BE49-F238E27FC236}">
                <a16:creationId xmlns:a16="http://schemas.microsoft.com/office/drawing/2014/main" id="{F7964C09-7804-4382-8DC6-BACD3783B352}"/>
              </a:ext>
            </a:extLst>
          </p:cNvPr>
          <p:cNvCxnSpPr>
            <a:cxnSpLocks/>
            <a:stCxn id="104" idx="0"/>
            <a:endCxn id="20" idx="2"/>
          </p:cNvCxnSpPr>
          <p:nvPr/>
        </p:nvCxnSpPr>
        <p:spPr>
          <a:xfrm rot="16200000" flipV="1">
            <a:off x="7975857" y="-562017"/>
            <a:ext cx="377628" cy="3696567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Conector angular 199">
            <a:extLst>
              <a:ext uri="{FF2B5EF4-FFF2-40B4-BE49-F238E27FC236}">
                <a16:creationId xmlns:a16="http://schemas.microsoft.com/office/drawing/2014/main" id="{120C867C-A41D-437F-B2DC-E7E21D528C4E}"/>
              </a:ext>
            </a:extLst>
          </p:cNvPr>
          <p:cNvCxnSpPr>
            <a:cxnSpLocks/>
            <a:stCxn id="49" idx="0"/>
            <a:endCxn id="31" idx="2"/>
          </p:cNvCxnSpPr>
          <p:nvPr/>
        </p:nvCxnSpPr>
        <p:spPr>
          <a:xfrm rot="5400000" flipH="1" flipV="1">
            <a:off x="5930525" y="3768586"/>
            <a:ext cx="196533" cy="418785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Conector angular 199">
            <a:extLst>
              <a:ext uri="{FF2B5EF4-FFF2-40B4-BE49-F238E27FC236}">
                <a16:creationId xmlns:a16="http://schemas.microsoft.com/office/drawing/2014/main" id="{3A3F22FF-01A0-40BC-9929-5F653B13F0CF}"/>
              </a:ext>
            </a:extLst>
          </p:cNvPr>
          <p:cNvCxnSpPr>
            <a:cxnSpLocks/>
            <a:stCxn id="73" idx="0"/>
            <a:endCxn id="31" idx="2"/>
          </p:cNvCxnSpPr>
          <p:nvPr/>
        </p:nvCxnSpPr>
        <p:spPr>
          <a:xfrm rot="16200000" flipV="1">
            <a:off x="6466634" y="3651261"/>
            <a:ext cx="189860" cy="646759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Conector angular 199">
            <a:extLst>
              <a:ext uri="{FF2B5EF4-FFF2-40B4-BE49-F238E27FC236}">
                <a16:creationId xmlns:a16="http://schemas.microsoft.com/office/drawing/2014/main" id="{74715F82-A6BF-404D-B404-B9473A4FC6D3}"/>
              </a:ext>
            </a:extLst>
          </p:cNvPr>
          <p:cNvCxnSpPr>
            <a:cxnSpLocks/>
            <a:stCxn id="86" idx="0"/>
            <a:endCxn id="34" idx="2"/>
          </p:cNvCxnSpPr>
          <p:nvPr/>
        </p:nvCxnSpPr>
        <p:spPr>
          <a:xfrm rot="5400000" flipH="1" flipV="1">
            <a:off x="8065739" y="3763681"/>
            <a:ext cx="224332" cy="456390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Conector angular 199">
            <a:extLst>
              <a:ext uri="{FF2B5EF4-FFF2-40B4-BE49-F238E27FC236}">
                <a16:creationId xmlns:a16="http://schemas.microsoft.com/office/drawing/2014/main" id="{416CE3C6-ED22-423C-B40C-7C6B902938AC}"/>
              </a:ext>
            </a:extLst>
          </p:cNvPr>
          <p:cNvCxnSpPr>
            <a:cxnSpLocks/>
            <a:stCxn id="90" idx="0"/>
            <a:endCxn id="34" idx="2"/>
          </p:cNvCxnSpPr>
          <p:nvPr/>
        </p:nvCxnSpPr>
        <p:spPr>
          <a:xfrm rot="16200000" flipV="1">
            <a:off x="8595021" y="3690790"/>
            <a:ext cx="231313" cy="609154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Conector angular 199">
            <a:extLst>
              <a:ext uri="{FF2B5EF4-FFF2-40B4-BE49-F238E27FC236}">
                <a16:creationId xmlns:a16="http://schemas.microsoft.com/office/drawing/2014/main" id="{0AC41FD2-0063-44B1-B379-476508689FA5}"/>
              </a:ext>
            </a:extLst>
          </p:cNvPr>
          <p:cNvCxnSpPr>
            <a:cxnSpLocks/>
            <a:stCxn id="78" idx="0"/>
            <a:endCxn id="76" idx="2"/>
          </p:cNvCxnSpPr>
          <p:nvPr/>
        </p:nvCxnSpPr>
        <p:spPr>
          <a:xfrm rot="5400000" flipH="1" flipV="1">
            <a:off x="10219613" y="3794847"/>
            <a:ext cx="224066" cy="416107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Conector angular 199">
            <a:extLst>
              <a:ext uri="{FF2B5EF4-FFF2-40B4-BE49-F238E27FC236}">
                <a16:creationId xmlns:a16="http://schemas.microsoft.com/office/drawing/2014/main" id="{5BA7A51B-E328-4823-A306-26BD13666D30}"/>
              </a:ext>
            </a:extLst>
          </p:cNvPr>
          <p:cNvCxnSpPr>
            <a:cxnSpLocks/>
            <a:stCxn id="81" idx="0"/>
            <a:endCxn id="76" idx="2"/>
          </p:cNvCxnSpPr>
          <p:nvPr/>
        </p:nvCxnSpPr>
        <p:spPr>
          <a:xfrm rot="16200000" flipV="1">
            <a:off x="10728622" y="3701946"/>
            <a:ext cx="231311" cy="609154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Conector angular 199">
            <a:extLst>
              <a:ext uri="{FF2B5EF4-FFF2-40B4-BE49-F238E27FC236}">
                <a16:creationId xmlns:a16="http://schemas.microsoft.com/office/drawing/2014/main" id="{89D8DD9E-0691-4381-BB23-D177713F6C8E}"/>
              </a:ext>
            </a:extLst>
          </p:cNvPr>
          <p:cNvCxnSpPr>
            <a:cxnSpLocks/>
            <a:stCxn id="31" idx="0"/>
            <a:endCxn id="5" idx="2"/>
          </p:cNvCxnSpPr>
          <p:nvPr/>
        </p:nvCxnSpPr>
        <p:spPr>
          <a:xfrm rot="5400000" flipH="1" flipV="1">
            <a:off x="6170764" y="3262420"/>
            <a:ext cx="213046" cy="78206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Conector angular 199">
            <a:extLst>
              <a:ext uri="{FF2B5EF4-FFF2-40B4-BE49-F238E27FC236}">
                <a16:creationId xmlns:a16="http://schemas.microsoft.com/office/drawing/2014/main" id="{3150EBA0-416E-4AF5-9051-9EAA88ADC241}"/>
              </a:ext>
            </a:extLst>
          </p:cNvPr>
          <p:cNvCxnSpPr>
            <a:cxnSpLocks/>
            <a:stCxn id="34" idx="0"/>
            <a:endCxn id="5" idx="2"/>
          </p:cNvCxnSpPr>
          <p:nvPr/>
        </p:nvCxnSpPr>
        <p:spPr>
          <a:xfrm rot="16200000" flipV="1">
            <a:off x="7254723" y="2256668"/>
            <a:ext cx="213045" cy="2089710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Conector angular 199">
            <a:extLst>
              <a:ext uri="{FF2B5EF4-FFF2-40B4-BE49-F238E27FC236}">
                <a16:creationId xmlns:a16="http://schemas.microsoft.com/office/drawing/2014/main" id="{BA9907CD-28EB-40D8-BCB7-59E6E61F42CF}"/>
              </a:ext>
            </a:extLst>
          </p:cNvPr>
          <p:cNvCxnSpPr>
            <a:cxnSpLocks/>
            <a:stCxn id="76" idx="0"/>
            <a:endCxn id="5" idx="2"/>
          </p:cNvCxnSpPr>
          <p:nvPr/>
        </p:nvCxnSpPr>
        <p:spPr>
          <a:xfrm rot="16200000" flipV="1">
            <a:off x="8315944" y="1195446"/>
            <a:ext cx="224202" cy="4223310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" name="Rectángulo 197">
            <a:extLst>
              <a:ext uri="{FF2B5EF4-FFF2-40B4-BE49-F238E27FC236}">
                <a16:creationId xmlns:a16="http://schemas.microsoft.com/office/drawing/2014/main" id="{1154BA68-7956-4685-AF0A-E98158F783E6}"/>
              </a:ext>
            </a:extLst>
          </p:cNvPr>
          <p:cNvSpPr/>
          <p:nvPr/>
        </p:nvSpPr>
        <p:spPr>
          <a:xfrm>
            <a:off x="1012965" y="3400692"/>
            <a:ext cx="3875363" cy="479017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Deficientes acciones para el mejoramiento de la vivienda</a:t>
            </a:r>
          </a:p>
        </p:txBody>
      </p:sp>
      <p:cxnSp>
        <p:nvCxnSpPr>
          <p:cNvPr id="199" name="Conector angular 199">
            <a:extLst>
              <a:ext uri="{FF2B5EF4-FFF2-40B4-BE49-F238E27FC236}">
                <a16:creationId xmlns:a16="http://schemas.microsoft.com/office/drawing/2014/main" id="{8D62AF23-B8DB-490F-B1D7-C7E49B53DE11}"/>
              </a:ext>
            </a:extLst>
          </p:cNvPr>
          <p:cNvCxnSpPr>
            <a:cxnSpLocks/>
            <a:stCxn id="53" idx="0"/>
            <a:endCxn id="198" idx="2"/>
          </p:cNvCxnSpPr>
          <p:nvPr/>
        </p:nvCxnSpPr>
        <p:spPr>
          <a:xfrm rot="16200000" flipV="1">
            <a:off x="3731886" y="3098471"/>
            <a:ext cx="185787" cy="1748263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Conector angular 199">
            <a:extLst>
              <a:ext uri="{FF2B5EF4-FFF2-40B4-BE49-F238E27FC236}">
                <a16:creationId xmlns:a16="http://schemas.microsoft.com/office/drawing/2014/main" id="{8B7E3796-D876-4465-A56B-751FEEA1ACBE}"/>
              </a:ext>
            </a:extLst>
          </p:cNvPr>
          <p:cNvCxnSpPr>
            <a:cxnSpLocks/>
            <a:stCxn id="198" idx="0"/>
            <a:endCxn id="5" idx="2"/>
          </p:cNvCxnSpPr>
          <p:nvPr/>
        </p:nvCxnSpPr>
        <p:spPr>
          <a:xfrm rot="5400000" flipH="1" flipV="1">
            <a:off x="4530672" y="1614975"/>
            <a:ext cx="205692" cy="3365743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Conector angular 199">
            <a:extLst>
              <a:ext uri="{FF2B5EF4-FFF2-40B4-BE49-F238E27FC236}">
                <a16:creationId xmlns:a16="http://schemas.microsoft.com/office/drawing/2014/main" id="{FDE902CC-F177-4358-A8A6-B4FC996B9EED}"/>
              </a:ext>
            </a:extLst>
          </p:cNvPr>
          <p:cNvCxnSpPr>
            <a:cxnSpLocks/>
            <a:stCxn id="45" idx="0"/>
            <a:endCxn id="198" idx="2"/>
          </p:cNvCxnSpPr>
          <p:nvPr/>
        </p:nvCxnSpPr>
        <p:spPr>
          <a:xfrm rot="16200000" flipV="1">
            <a:off x="3185766" y="3644590"/>
            <a:ext cx="189862" cy="660100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Conector angular 199">
            <a:extLst>
              <a:ext uri="{FF2B5EF4-FFF2-40B4-BE49-F238E27FC236}">
                <a16:creationId xmlns:a16="http://schemas.microsoft.com/office/drawing/2014/main" id="{A604D7CD-A59D-4143-A4C2-0C48D83898CF}"/>
              </a:ext>
            </a:extLst>
          </p:cNvPr>
          <p:cNvCxnSpPr>
            <a:cxnSpLocks/>
            <a:stCxn id="40" idx="0"/>
            <a:endCxn id="198" idx="2"/>
          </p:cNvCxnSpPr>
          <p:nvPr/>
        </p:nvCxnSpPr>
        <p:spPr>
          <a:xfrm rot="5400000" flipH="1" flipV="1">
            <a:off x="2118368" y="3238517"/>
            <a:ext cx="191086" cy="1473471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Conector angular 199">
            <a:extLst>
              <a:ext uri="{FF2B5EF4-FFF2-40B4-BE49-F238E27FC236}">
                <a16:creationId xmlns:a16="http://schemas.microsoft.com/office/drawing/2014/main" id="{5B86F3AA-1A8C-481E-931E-95B6574D62B0}"/>
              </a:ext>
            </a:extLst>
          </p:cNvPr>
          <p:cNvCxnSpPr>
            <a:cxnSpLocks/>
            <a:stCxn id="37" idx="0"/>
            <a:endCxn id="198" idx="2"/>
          </p:cNvCxnSpPr>
          <p:nvPr/>
        </p:nvCxnSpPr>
        <p:spPr>
          <a:xfrm rot="5400000" flipH="1" flipV="1">
            <a:off x="2655568" y="3784703"/>
            <a:ext cx="200073" cy="390086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894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 rot="16200000">
            <a:off x="-3180044" y="3169952"/>
            <a:ext cx="6858000" cy="518096"/>
          </a:xfrm>
          <a:prstGeom prst="rect">
            <a:avLst/>
          </a:prstGeom>
          <a:solidFill>
            <a:srgbClr val="E7E4DB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Salud</a:t>
            </a:r>
          </a:p>
        </p:txBody>
      </p:sp>
      <p:sp>
        <p:nvSpPr>
          <p:cNvPr id="7" name="Rectángulo 6"/>
          <p:cNvSpPr/>
          <p:nvPr/>
        </p:nvSpPr>
        <p:spPr>
          <a:xfrm>
            <a:off x="873566" y="3025685"/>
            <a:ext cx="10444856" cy="518095"/>
          </a:xfrm>
          <a:prstGeom prst="rect">
            <a:avLst/>
          </a:prstGeom>
          <a:solidFill>
            <a:srgbClr val="A8123E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lvl="1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Baja capacidad en la atención del sistema de salud del estado de Puebla por la demanda excedida </a:t>
            </a:r>
            <a:endParaRPr lang="es-MX" sz="1000" b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4883076" y="3777642"/>
            <a:ext cx="3198156" cy="618374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Poco equipo médico y medicamentos para brindar una                  mejor atención para detección de enfermedades</a:t>
            </a:r>
          </a:p>
        </p:txBody>
      </p:sp>
      <p:sp>
        <p:nvSpPr>
          <p:cNvPr id="13" name="Rectángulo 12"/>
          <p:cNvSpPr/>
          <p:nvPr/>
        </p:nvSpPr>
        <p:spPr>
          <a:xfrm>
            <a:off x="873566" y="3750597"/>
            <a:ext cx="3885755" cy="618374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Deficientes acciones para disminuir la mortalidad general </a:t>
            </a:r>
          </a:p>
        </p:txBody>
      </p:sp>
      <p:sp>
        <p:nvSpPr>
          <p:cNvPr id="16" name="Rectángulo 15"/>
          <p:cNvSpPr/>
          <p:nvPr/>
        </p:nvSpPr>
        <p:spPr>
          <a:xfrm>
            <a:off x="8382000" y="3772823"/>
            <a:ext cx="2936422" cy="600492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atención médica a mujeres embarazadas </a:t>
            </a:r>
          </a:p>
        </p:txBody>
      </p:sp>
      <p:sp>
        <p:nvSpPr>
          <p:cNvPr id="19" name="Rectángulo 18"/>
          <p:cNvSpPr/>
          <p:nvPr/>
        </p:nvSpPr>
        <p:spPr>
          <a:xfrm>
            <a:off x="4554584" y="2354458"/>
            <a:ext cx="3204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Aumento en la tasa de mortalidad</a:t>
            </a:r>
          </a:p>
        </p:txBody>
      </p:sp>
      <p:sp>
        <p:nvSpPr>
          <p:cNvPr id="22" name="Rectángulo 21"/>
          <p:cNvSpPr/>
          <p:nvPr/>
        </p:nvSpPr>
        <p:spPr>
          <a:xfrm>
            <a:off x="6465384" y="1786029"/>
            <a:ext cx="3204000" cy="396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Crecimiento en el uso de los 	servicios médicos privados</a:t>
            </a:r>
          </a:p>
        </p:txBody>
      </p:sp>
      <p:sp>
        <p:nvSpPr>
          <p:cNvPr id="31" name="Rectángulo 30"/>
          <p:cNvSpPr/>
          <p:nvPr/>
        </p:nvSpPr>
        <p:spPr>
          <a:xfrm>
            <a:off x="873567" y="2354460"/>
            <a:ext cx="3204000" cy="396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Incremento de muertes potencialmente evitables</a:t>
            </a:r>
          </a:p>
        </p:txBody>
      </p:sp>
      <p:sp>
        <p:nvSpPr>
          <p:cNvPr id="34" name="Rectángulo 33"/>
          <p:cNvSpPr/>
          <p:nvPr/>
        </p:nvSpPr>
        <p:spPr>
          <a:xfrm>
            <a:off x="873567" y="243499"/>
            <a:ext cx="10444855" cy="437365"/>
          </a:xfrm>
          <a:prstGeom prst="rect">
            <a:avLst/>
          </a:prstGeom>
          <a:solidFill>
            <a:srgbClr val="691C32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Disminución de la esperanza de vida</a:t>
            </a:r>
          </a:p>
        </p:txBody>
      </p:sp>
      <p:sp>
        <p:nvSpPr>
          <p:cNvPr id="41" name="Rectángulo 40"/>
          <p:cNvSpPr/>
          <p:nvPr/>
        </p:nvSpPr>
        <p:spPr>
          <a:xfrm>
            <a:off x="2900693" y="4567794"/>
            <a:ext cx="907382" cy="901575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Baja cobertura en la atención de la salud</a:t>
            </a:r>
          </a:p>
        </p:txBody>
      </p:sp>
      <p:sp>
        <p:nvSpPr>
          <p:cNvPr id="44" name="Rectángulo 43"/>
          <p:cNvSpPr/>
          <p:nvPr/>
        </p:nvSpPr>
        <p:spPr>
          <a:xfrm>
            <a:off x="1838559" y="4563110"/>
            <a:ext cx="920369" cy="901575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Limitadas acciones para atender la alta demanda de atención primaria a la salud</a:t>
            </a:r>
          </a:p>
        </p:txBody>
      </p:sp>
      <p:sp>
        <p:nvSpPr>
          <p:cNvPr id="49" name="Rectángulo 48"/>
          <p:cNvSpPr/>
          <p:nvPr/>
        </p:nvSpPr>
        <p:spPr>
          <a:xfrm>
            <a:off x="3886454" y="4563726"/>
            <a:ext cx="941920" cy="901575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Pocas jornadas de atención a la salud en las localidades de alta y muy alta marginación.</a:t>
            </a:r>
          </a:p>
        </p:txBody>
      </p:sp>
      <p:sp>
        <p:nvSpPr>
          <p:cNvPr id="53" name="Rectángulo 52"/>
          <p:cNvSpPr/>
          <p:nvPr/>
        </p:nvSpPr>
        <p:spPr>
          <a:xfrm>
            <a:off x="5599679" y="4567304"/>
            <a:ext cx="907382" cy="901575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cultura de prevención de enfermedades y adicciones  </a:t>
            </a:r>
          </a:p>
        </p:txBody>
      </p:sp>
      <p:sp>
        <p:nvSpPr>
          <p:cNvPr id="62" name="Rectángulo 61"/>
          <p:cNvSpPr/>
          <p:nvPr/>
        </p:nvSpPr>
        <p:spPr>
          <a:xfrm>
            <a:off x="6666244" y="4560336"/>
            <a:ext cx="907382" cy="901575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Medicamentos e Insumos insuficientes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Rectángulo 64"/>
          <p:cNvSpPr/>
          <p:nvPr/>
        </p:nvSpPr>
        <p:spPr>
          <a:xfrm>
            <a:off x="3409818" y="5634824"/>
            <a:ext cx="937108" cy="901575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Poco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</a:t>
            </a:r>
            <a:r>
              <a:rPr lang="pt-BR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médico y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vehículos</a:t>
            </a:r>
            <a:r>
              <a:rPr lang="pt-BR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trasladarse</a:t>
            </a:r>
            <a:r>
              <a:rPr lang="pt-BR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localidades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Rectángulo 70"/>
          <p:cNvSpPr/>
          <p:nvPr/>
        </p:nvSpPr>
        <p:spPr>
          <a:xfrm>
            <a:off x="9395814" y="4577124"/>
            <a:ext cx="907382" cy="901575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Escaso seguimiento a mujeres que presenten un mayor riesgo reproductivo</a:t>
            </a:r>
          </a:p>
        </p:txBody>
      </p:sp>
      <p:sp>
        <p:nvSpPr>
          <p:cNvPr id="74" name="Rectángulo 73"/>
          <p:cNvSpPr/>
          <p:nvPr/>
        </p:nvSpPr>
        <p:spPr>
          <a:xfrm>
            <a:off x="8323573" y="4584980"/>
            <a:ext cx="920369" cy="901575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Falta de personal capacitado en las unidades médicas</a:t>
            </a:r>
          </a:p>
        </p:txBody>
      </p:sp>
      <p:sp>
        <p:nvSpPr>
          <p:cNvPr id="80" name="Rectángulo 79"/>
          <p:cNvSpPr/>
          <p:nvPr/>
        </p:nvSpPr>
        <p:spPr>
          <a:xfrm>
            <a:off x="10455068" y="4570099"/>
            <a:ext cx="907382" cy="901575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difusión sobre las etapas preconcepcional, prenatal, parto, puerperio y neonatal</a:t>
            </a:r>
          </a:p>
        </p:txBody>
      </p:sp>
      <p:sp>
        <p:nvSpPr>
          <p:cNvPr id="89" name="Rectángulo 88"/>
          <p:cNvSpPr/>
          <p:nvPr/>
        </p:nvSpPr>
        <p:spPr>
          <a:xfrm>
            <a:off x="8081232" y="2354458"/>
            <a:ext cx="3204000" cy="393915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Inequidad, desigualdad y discriminación en la prestación de los servicios </a:t>
            </a:r>
          </a:p>
        </p:txBody>
      </p:sp>
      <p:sp>
        <p:nvSpPr>
          <p:cNvPr id="95" name="Rectángulo 94"/>
          <p:cNvSpPr/>
          <p:nvPr/>
        </p:nvSpPr>
        <p:spPr>
          <a:xfrm>
            <a:off x="6465383" y="1169123"/>
            <a:ext cx="3203999" cy="396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Mayor gasto destinado a la salud por parte del ciudadano</a:t>
            </a:r>
          </a:p>
        </p:txBody>
      </p:sp>
      <p:sp>
        <p:nvSpPr>
          <p:cNvPr id="99" name="Rectángulo 98"/>
          <p:cNvSpPr/>
          <p:nvPr/>
        </p:nvSpPr>
        <p:spPr>
          <a:xfrm>
            <a:off x="5599679" y="5634825"/>
            <a:ext cx="907382" cy="901575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uso de tecnologías de la información para realizar campañas de prevención</a:t>
            </a:r>
          </a:p>
        </p:txBody>
      </p:sp>
      <p:sp>
        <p:nvSpPr>
          <p:cNvPr id="60" name="Rectángulo 59">
            <a:extLst>
              <a:ext uri="{FF2B5EF4-FFF2-40B4-BE49-F238E27FC236}">
                <a16:creationId xmlns:a16="http://schemas.microsoft.com/office/drawing/2014/main" id="{4F5917D8-5180-4B4D-A681-437C6390D3D3}"/>
              </a:ext>
            </a:extLst>
          </p:cNvPr>
          <p:cNvSpPr/>
          <p:nvPr/>
        </p:nvSpPr>
        <p:spPr>
          <a:xfrm>
            <a:off x="848948" y="4567304"/>
            <a:ext cx="920369" cy="901575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vinculación entre gobiernos para incrementar la cobertura de los servicios de salud</a:t>
            </a:r>
          </a:p>
        </p:txBody>
      </p:sp>
      <p:sp>
        <p:nvSpPr>
          <p:cNvPr id="82" name="Rectángulo 81">
            <a:extLst>
              <a:ext uri="{FF2B5EF4-FFF2-40B4-BE49-F238E27FC236}">
                <a16:creationId xmlns:a16="http://schemas.microsoft.com/office/drawing/2014/main" id="{1422521A-D6F3-4E24-9C37-80A645991B92}"/>
              </a:ext>
            </a:extLst>
          </p:cNvPr>
          <p:cNvSpPr/>
          <p:nvPr/>
        </p:nvSpPr>
        <p:spPr>
          <a:xfrm>
            <a:off x="853412" y="5651277"/>
            <a:ext cx="907382" cy="901575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Poco cumplimiento de los mecanismos de vigilancia sanitaria </a:t>
            </a:r>
          </a:p>
        </p:txBody>
      </p:sp>
      <p:sp>
        <p:nvSpPr>
          <p:cNvPr id="93" name="Rectángulo 92">
            <a:extLst>
              <a:ext uri="{FF2B5EF4-FFF2-40B4-BE49-F238E27FC236}">
                <a16:creationId xmlns:a16="http://schemas.microsoft.com/office/drawing/2014/main" id="{52B8F82F-9BD0-4FD8-BB68-573346504584}"/>
              </a:ext>
            </a:extLst>
          </p:cNvPr>
          <p:cNvSpPr/>
          <p:nvPr/>
        </p:nvSpPr>
        <p:spPr>
          <a:xfrm>
            <a:off x="1859258" y="5646920"/>
            <a:ext cx="907382" cy="901575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Poco fomento del uso de la medicina tradicional.</a:t>
            </a:r>
          </a:p>
        </p:txBody>
      </p:sp>
      <p:cxnSp>
        <p:nvCxnSpPr>
          <p:cNvPr id="97" name="Conector angular 199">
            <a:extLst>
              <a:ext uri="{FF2B5EF4-FFF2-40B4-BE49-F238E27FC236}">
                <a16:creationId xmlns:a16="http://schemas.microsoft.com/office/drawing/2014/main" id="{99BDE100-E2DB-4797-AA23-CE233012CC62}"/>
              </a:ext>
            </a:extLst>
          </p:cNvPr>
          <p:cNvCxnSpPr>
            <a:cxnSpLocks/>
            <a:stCxn id="7" idx="0"/>
            <a:endCxn id="31" idx="2"/>
          </p:cNvCxnSpPr>
          <p:nvPr/>
        </p:nvCxnSpPr>
        <p:spPr>
          <a:xfrm rot="16200000" flipV="1">
            <a:off x="4148169" y="1077859"/>
            <a:ext cx="275225" cy="3620427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ector angular 199">
            <a:extLst>
              <a:ext uri="{FF2B5EF4-FFF2-40B4-BE49-F238E27FC236}">
                <a16:creationId xmlns:a16="http://schemas.microsoft.com/office/drawing/2014/main" id="{0D159FF3-36D3-4E29-88BE-BEE43D88233A}"/>
              </a:ext>
            </a:extLst>
          </p:cNvPr>
          <p:cNvCxnSpPr>
            <a:cxnSpLocks/>
            <a:stCxn id="7" idx="0"/>
            <a:endCxn id="19" idx="2"/>
          </p:cNvCxnSpPr>
          <p:nvPr/>
        </p:nvCxnSpPr>
        <p:spPr>
          <a:xfrm rot="5400000" flipH="1" flipV="1">
            <a:off x="5997676" y="2866777"/>
            <a:ext cx="257227" cy="60590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Conector angular 199">
            <a:extLst>
              <a:ext uri="{FF2B5EF4-FFF2-40B4-BE49-F238E27FC236}">
                <a16:creationId xmlns:a16="http://schemas.microsoft.com/office/drawing/2014/main" id="{FA786BDE-7018-4122-ADDC-5402B11EDE62}"/>
              </a:ext>
            </a:extLst>
          </p:cNvPr>
          <p:cNvCxnSpPr>
            <a:cxnSpLocks/>
            <a:stCxn id="7" idx="0"/>
            <a:endCxn id="89" idx="2"/>
          </p:cNvCxnSpPr>
          <p:nvPr/>
        </p:nvCxnSpPr>
        <p:spPr>
          <a:xfrm rot="5400000" flipH="1" flipV="1">
            <a:off x="7750957" y="1093410"/>
            <a:ext cx="277312" cy="3587238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Conector angular 199">
            <a:extLst>
              <a:ext uri="{FF2B5EF4-FFF2-40B4-BE49-F238E27FC236}">
                <a16:creationId xmlns:a16="http://schemas.microsoft.com/office/drawing/2014/main" id="{2D4B7D5F-870B-47B2-96BE-67E092044905}"/>
              </a:ext>
            </a:extLst>
          </p:cNvPr>
          <p:cNvCxnSpPr>
            <a:cxnSpLocks/>
            <a:stCxn id="31" idx="0"/>
            <a:endCxn id="34" idx="2"/>
          </p:cNvCxnSpPr>
          <p:nvPr/>
        </p:nvCxnSpPr>
        <p:spPr>
          <a:xfrm rot="5400000" flipH="1" flipV="1">
            <a:off x="3448983" y="-292552"/>
            <a:ext cx="1673596" cy="3620428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Conector angular 199">
            <a:extLst>
              <a:ext uri="{FF2B5EF4-FFF2-40B4-BE49-F238E27FC236}">
                <a16:creationId xmlns:a16="http://schemas.microsoft.com/office/drawing/2014/main" id="{E0EA5AFB-24B7-4F70-949F-2BB82C5EFE03}"/>
              </a:ext>
            </a:extLst>
          </p:cNvPr>
          <p:cNvCxnSpPr>
            <a:cxnSpLocks/>
            <a:stCxn id="19" idx="0"/>
            <a:endCxn id="22" idx="2"/>
          </p:cNvCxnSpPr>
          <p:nvPr/>
        </p:nvCxnSpPr>
        <p:spPr>
          <a:xfrm rot="5400000" flipH="1" flipV="1">
            <a:off x="7025770" y="1312844"/>
            <a:ext cx="172429" cy="1910800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Conector angular 199">
            <a:extLst>
              <a:ext uri="{FF2B5EF4-FFF2-40B4-BE49-F238E27FC236}">
                <a16:creationId xmlns:a16="http://schemas.microsoft.com/office/drawing/2014/main" id="{1D0CEEE6-A82D-4F58-A404-719C37B100CF}"/>
              </a:ext>
            </a:extLst>
          </p:cNvPr>
          <p:cNvCxnSpPr>
            <a:cxnSpLocks/>
            <a:stCxn id="89" idx="0"/>
            <a:endCxn id="22" idx="2"/>
          </p:cNvCxnSpPr>
          <p:nvPr/>
        </p:nvCxnSpPr>
        <p:spPr>
          <a:xfrm rot="16200000" flipV="1">
            <a:off x="8789094" y="1460320"/>
            <a:ext cx="172429" cy="1615848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Conector angular 199">
            <a:extLst>
              <a:ext uri="{FF2B5EF4-FFF2-40B4-BE49-F238E27FC236}">
                <a16:creationId xmlns:a16="http://schemas.microsoft.com/office/drawing/2014/main" id="{DE7A3BB6-5ADE-4B96-BD05-4BE576C8DD0F}"/>
              </a:ext>
            </a:extLst>
          </p:cNvPr>
          <p:cNvCxnSpPr>
            <a:cxnSpLocks/>
            <a:stCxn id="95" idx="0"/>
            <a:endCxn id="34" idx="2"/>
          </p:cNvCxnSpPr>
          <p:nvPr/>
        </p:nvCxnSpPr>
        <p:spPr>
          <a:xfrm rot="16200000" flipV="1">
            <a:off x="6837560" y="-60700"/>
            <a:ext cx="488259" cy="1971388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Conector angular 199">
            <a:extLst>
              <a:ext uri="{FF2B5EF4-FFF2-40B4-BE49-F238E27FC236}">
                <a16:creationId xmlns:a16="http://schemas.microsoft.com/office/drawing/2014/main" id="{18D9A29C-258E-4CCB-8F4D-37E61EF224DC}"/>
              </a:ext>
            </a:extLst>
          </p:cNvPr>
          <p:cNvCxnSpPr>
            <a:cxnSpLocks/>
            <a:stCxn id="22" idx="0"/>
            <a:endCxn id="95" idx="2"/>
          </p:cNvCxnSpPr>
          <p:nvPr/>
        </p:nvCxnSpPr>
        <p:spPr>
          <a:xfrm rot="16200000" flipV="1">
            <a:off x="7956931" y="1675575"/>
            <a:ext cx="220906" cy="1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Conector angular 199">
            <a:extLst>
              <a:ext uri="{FF2B5EF4-FFF2-40B4-BE49-F238E27FC236}">
                <a16:creationId xmlns:a16="http://schemas.microsoft.com/office/drawing/2014/main" id="{013C1A50-F550-4ECD-86E8-23BDC20D57D9}"/>
              </a:ext>
            </a:extLst>
          </p:cNvPr>
          <p:cNvCxnSpPr>
            <a:cxnSpLocks/>
            <a:stCxn id="13" idx="0"/>
            <a:endCxn id="7" idx="2"/>
          </p:cNvCxnSpPr>
          <p:nvPr/>
        </p:nvCxnSpPr>
        <p:spPr>
          <a:xfrm rot="5400000" flipH="1" flipV="1">
            <a:off x="4352811" y="2007414"/>
            <a:ext cx="206817" cy="3279550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Conector angular 199">
            <a:extLst>
              <a:ext uri="{FF2B5EF4-FFF2-40B4-BE49-F238E27FC236}">
                <a16:creationId xmlns:a16="http://schemas.microsoft.com/office/drawing/2014/main" id="{4E656CE7-8876-4A48-86B8-A0E8FE9D6382}"/>
              </a:ext>
            </a:extLst>
          </p:cNvPr>
          <p:cNvCxnSpPr>
            <a:cxnSpLocks/>
            <a:stCxn id="10" idx="0"/>
            <a:endCxn id="7" idx="2"/>
          </p:cNvCxnSpPr>
          <p:nvPr/>
        </p:nvCxnSpPr>
        <p:spPr>
          <a:xfrm rot="16200000" flipV="1">
            <a:off x="6172143" y="3467631"/>
            <a:ext cx="233862" cy="386160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Conector angular 199">
            <a:extLst>
              <a:ext uri="{FF2B5EF4-FFF2-40B4-BE49-F238E27FC236}">
                <a16:creationId xmlns:a16="http://schemas.microsoft.com/office/drawing/2014/main" id="{06084D4D-A530-482F-9143-8C18AB33C063}"/>
              </a:ext>
            </a:extLst>
          </p:cNvPr>
          <p:cNvCxnSpPr>
            <a:cxnSpLocks/>
            <a:stCxn id="16" idx="0"/>
            <a:endCxn id="7" idx="2"/>
          </p:cNvCxnSpPr>
          <p:nvPr/>
        </p:nvCxnSpPr>
        <p:spPr>
          <a:xfrm rot="16200000" flipV="1">
            <a:off x="7858582" y="1781193"/>
            <a:ext cx="229043" cy="3754217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Conector angular 199">
            <a:extLst>
              <a:ext uri="{FF2B5EF4-FFF2-40B4-BE49-F238E27FC236}">
                <a16:creationId xmlns:a16="http://schemas.microsoft.com/office/drawing/2014/main" id="{EA8AC9F1-63D9-4917-B6BC-CB18A34085A2}"/>
              </a:ext>
            </a:extLst>
          </p:cNvPr>
          <p:cNvCxnSpPr>
            <a:cxnSpLocks/>
            <a:stCxn id="53" idx="0"/>
            <a:endCxn id="10" idx="2"/>
          </p:cNvCxnSpPr>
          <p:nvPr/>
        </p:nvCxnSpPr>
        <p:spPr>
          <a:xfrm rot="5400000" flipH="1" flipV="1">
            <a:off x="6182118" y="4267268"/>
            <a:ext cx="171288" cy="428784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Conector angular 199">
            <a:extLst>
              <a:ext uri="{FF2B5EF4-FFF2-40B4-BE49-F238E27FC236}">
                <a16:creationId xmlns:a16="http://schemas.microsoft.com/office/drawing/2014/main" id="{CE9D3457-B568-4997-A76C-D569D2973C99}"/>
              </a:ext>
            </a:extLst>
          </p:cNvPr>
          <p:cNvCxnSpPr>
            <a:cxnSpLocks/>
            <a:stCxn id="62" idx="0"/>
            <a:endCxn id="10" idx="2"/>
          </p:cNvCxnSpPr>
          <p:nvPr/>
        </p:nvCxnSpPr>
        <p:spPr>
          <a:xfrm rot="16200000" flipV="1">
            <a:off x="6718885" y="4159285"/>
            <a:ext cx="164320" cy="637781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Conector angular 199">
            <a:extLst>
              <a:ext uri="{FF2B5EF4-FFF2-40B4-BE49-F238E27FC236}">
                <a16:creationId xmlns:a16="http://schemas.microsoft.com/office/drawing/2014/main" id="{99583A28-60A9-4C08-8359-200B48354B73}"/>
              </a:ext>
            </a:extLst>
          </p:cNvPr>
          <p:cNvCxnSpPr>
            <a:cxnSpLocks/>
            <a:stCxn id="60" idx="0"/>
            <a:endCxn id="13" idx="2"/>
          </p:cNvCxnSpPr>
          <p:nvPr/>
        </p:nvCxnSpPr>
        <p:spPr>
          <a:xfrm rot="5400000" flipH="1" flipV="1">
            <a:off x="1963622" y="3714483"/>
            <a:ext cx="198333" cy="1507311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Conector angular 199">
            <a:extLst>
              <a:ext uri="{FF2B5EF4-FFF2-40B4-BE49-F238E27FC236}">
                <a16:creationId xmlns:a16="http://schemas.microsoft.com/office/drawing/2014/main" id="{3842BBD6-8A93-4D53-9560-56CF4F9BA80C}"/>
              </a:ext>
            </a:extLst>
          </p:cNvPr>
          <p:cNvCxnSpPr>
            <a:cxnSpLocks/>
            <a:stCxn id="44" idx="0"/>
            <a:endCxn id="13" idx="2"/>
          </p:cNvCxnSpPr>
          <p:nvPr/>
        </p:nvCxnSpPr>
        <p:spPr>
          <a:xfrm rot="5400000" flipH="1" flipV="1">
            <a:off x="2460525" y="4207191"/>
            <a:ext cx="194139" cy="517700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Conector angular 199">
            <a:extLst>
              <a:ext uri="{FF2B5EF4-FFF2-40B4-BE49-F238E27FC236}">
                <a16:creationId xmlns:a16="http://schemas.microsoft.com/office/drawing/2014/main" id="{BE286E85-9C23-4745-8F3B-CA5B81AFDD55}"/>
              </a:ext>
            </a:extLst>
          </p:cNvPr>
          <p:cNvCxnSpPr>
            <a:cxnSpLocks/>
            <a:stCxn id="41" idx="0"/>
            <a:endCxn id="13" idx="2"/>
          </p:cNvCxnSpPr>
          <p:nvPr/>
        </p:nvCxnSpPr>
        <p:spPr>
          <a:xfrm rot="16200000" flipV="1">
            <a:off x="2986003" y="4199413"/>
            <a:ext cx="198823" cy="537940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Conector angular 199">
            <a:extLst>
              <a:ext uri="{FF2B5EF4-FFF2-40B4-BE49-F238E27FC236}">
                <a16:creationId xmlns:a16="http://schemas.microsoft.com/office/drawing/2014/main" id="{58149D36-F852-45AF-8AC7-96913BEB3CFC}"/>
              </a:ext>
            </a:extLst>
          </p:cNvPr>
          <p:cNvCxnSpPr>
            <a:cxnSpLocks/>
            <a:stCxn id="49" idx="0"/>
            <a:endCxn id="13" idx="2"/>
          </p:cNvCxnSpPr>
          <p:nvPr/>
        </p:nvCxnSpPr>
        <p:spPr>
          <a:xfrm rot="16200000" flipV="1">
            <a:off x="3489552" y="3695864"/>
            <a:ext cx="194755" cy="1540970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Conector angular 199">
            <a:extLst>
              <a:ext uri="{FF2B5EF4-FFF2-40B4-BE49-F238E27FC236}">
                <a16:creationId xmlns:a16="http://schemas.microsoft.com/office/drawing/2014/main" id="{C0B1CB44-8A28-4963-8851-948DC25448B3}"/>
              </a:ext>
            </a:extLst>
          </p:cNvPr>
          <p:cNvCxnSpPr>
            <a:cxnSpLocks/>
            <a:stCxn id="74" idx="0"/>
            <a:endCxn id="16" idx="2"/>
          </p:cNvCxnSpPr>
          <p:nvPr/>
        </p:nvCxnSpPr>
        <p:spPr>
          <a:xfrm rot="5400000" flipH="1" flipV="1">
            <a:off x="9211152" y="3945922"/>
            <a:ext cx="211665" cy="1066453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Conector angular 199">
            <a:extLst>
              <a:ext uri="{FF2B5EF4-FFF2-40B4-BE49-F238E27FC236}">
                <a16:creationId xmlns:a16="http://schemas.microsoft.com/office/drawing/2014/main" id="{9E9874A6-6ACC-4DF6-A17F-1AE5D7D284FD}"/>
              </a:ext>
            </a:extLst>
          </p:cNvPr>
          <p:cNvCxnSpPr>
            <a:cxnSpLocks/>
            <a:stCxn id="71" idx="0"/>
            <a:endCxn id="16" idx="2"/>
          </p:cNvCxnSpPr>
          <p:nvPr/>
        </p:nvCxnSpPr>
        <p:spPr>
          <a:xfrm rot="5400000" flipH="1" flipV="1">
            <a:off x="9747954" y="4474867"/>
            <a:ext cx="203809" cy="706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Conector angular 199">
            <a:extLst>
              <a:ext uri="{FF2B5EF4-FFF2-40B4-BE49-F238E27FC236}">
                <a16:creationId xmlns:a16="http://schemas.microsoft.com/office/drawing/2014/main" id="{52C25542-EB0D-49D5-9D06-ABCB93B8378B}"/>
              </a:ext>
            </a:extLst>
          </p:cNvPr>
          <p:cNvCxnSpPr>
            <a:cxnSpLocks/>
            <a:stCxn id="80" idx="0"/>
            <a:endCxn id="16" idx="2"/>
          </p:cNvCxnSpPr>
          <p:nvPr/>
        </p:nvCxnSpPr>
        <p:spPr>
          <a:xfrm rot="16200000" flipV="1">
            <a:off x="10281093" y="3942433"/>
            <a:ext cx="196784" cy="1058548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Conector angular 199">
            <a:extLst>
              <a:ext uri="{FF2B5EF4-FFF2-40B4-BE49-F238E27FC236}">
                <a16:creationId xmlns:a16="http://schemas.microsoft.com/office/drawing/2014/main" id="{686D2FA0-C5A7-464A-854D-F4ADB0D2EE53}"/>
              </a:ext>
            </a:extLst>
          </p:cNvPr>
          <p:cNvCxnSpPr>
            <a:cxnSpLocks/>
            <a:stCxn id="99" idx="0"/>
            <a:endCxn id="53" idx="2"/>
          </p:cNvCxnSpPr>
          <p:nvPr/>
        </p:nvCxnSpPr>
        <p:spPr>
          <a:xfrm rot="5400000" flipH="1" flipV="1">
            <a:off x="5970397" y="5551852"/>
            <a:ext cx="165946" cy="12700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Conector angular 199">
            <a:extLst>
              <a:ext uri="{FF2B5EF4-FFF2-40B4-BE49-F238E27FC236}">
                <a16:creationId xmlns:a16="http://schemas.microsoft.com/office/drawing/2014/main" id="{3FE50BDE-76F8-4160-A4BC-2C0AA4435B1F}"/>
              </a:ext>
            </a:extLst>
          </p:cNvPr>
          <p:cNvCxnSpPr>
            <a:cxnSpLocks/>
            <a:stCxn id="65" idx="0"/>
            <a:endCxn id="41" idx="2"/>
          </p:cNvCxnSpPr>
          <p:nvPr/>
        </p:nvCxnSpPr>
        <p:spPr>
          <a:xfrm rot="16200000" flipV="1">
            <a:off x="3533651" y="5290103"/>
            <a:ext cx="165455" cy="523988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Conector angular 199">
            <a:extLst>
              <a:ext uri="{FF2B5EF4-FFF2-40B4-BE49-F238E27FC236}">
                <a16:creationId xmlns:a16="http://schemas.microsoft.com/office/drawing/2014/main" id="{8C2D2EFD-34EB-4CAD-911D-4AF640A31F3A}"/>
              </a:ext>
            </a:extLst>
          </p:cNvPr>
          <p:cNvCxnSpPr>
            <a:cxnSpLocks/>
            <a:stCxn id="65" idx="0"/>
            <a:endCxn id="49" idx="2"/>
          </p:cNvCxnSpPr>
          <p:nvPr/>
        </p:nvCxnSpPr>
        <p:spPr>
          <a:xfrm rot="5400000" flipH="1" flipV="1">
            <a:off x="4033132" y="5310542"/>
            <a:ext cx="169523" cy="479042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Conector recto de flecha 229">
            <a:extLst>
              <a:ext uri="{FF2B5EF4-FFF2-40B4-BE49-F238E27FC236}">
                <a16:creationId xmlns:a16="http://schemas.microsoft.com/office/drawing/2014/main" id="{1589B8CC-6528-4546-85B6-235ED219F9FE}"/>
              </a:ext>
            </a:extLst>
          </p:cNvPr>
          <p:cNvCxnSpPr>
            <a:cxnSpLocks/>
            <a:stCxn id="82" idx="0"/>
            <a:endCxn id="60" idx="2"/>
          </p:cNvCxnSpPr>
          <p:nvPr/>
        </p:nvCxnSpPr>
        <p:spPr>
          <a:xfrm flipV="1">
            <a:off x="1307103" y="5468879"/>
            <a:ext cx="2030" cy="182398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4" name="Conector recto de flecha 233">
            <a:extLst>
              <a:ext uri="{FF2B5EF4-FFF2-40B4-BE49-F238E27FC236}">
                <a16:creationId xmlns:a16="http://schemas.microsoft.com/office/drawing/2014/main" id="{8CD937DC-1B78-4998-AF51-2CD7C098C0F3}"/>
              </a:ext>
            </a:extLst>
          </p:cNvPr>
          <p:cNvCxnSpPr>
            <a:cxnSpLocks/>
            <a:stCxn id="93" idx="0"/>
            <a:endCxn id="44" idx="2"/>
          </p:cNvCxnSpPr>
          <p:nvPr/>
        </p:nvCxnSpPr>
        <p:spPr>
          <a:xfrm flipH="1" flipV="1">
            <a:off x="2298744" y="5464685"/>
            <a:ext cx="14205" cy="182235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64884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 rot="16200000">
            <a:off x="-3180044" y="3169952"/>
            <a:ext cx="6858000" cy="518096"/>
          </a:xfrm>
          <a:prstGeom prst="rect">
            <a:avLst/>
          </a:prstGeom>
          <a:solidFill>
            <a:srgbClr val="E7E4DB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Educación</a:t>
            </a:r>
          </a:p>
        </p:txBody>
      </p:sp>
      <p:sp>
        <p:nvSpPr>
          <p:cNvPr id="7" name="Rectángulo 6"/>
          <p:cNvSpPr/>
          <p:nvPr/>
        </p:nvSpPr>
        <p:spPr>
          <a:xfrm>
            <a:off x="1691613" y="2507871"/>
            <a:ext cx="9770400" cy="518400"/>
          </a:xfrm>
          <a:prstGeom prst="rect">
            <a:avLst/>
          </a:prstGeom>
          <a:solidFill>
            <a:srgbClr val="A8123E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7.4% de la población de 3 a 14 años de edad del estado de Puebla presenta insuficiente acceso a la educación</a:t>
            </a:r>
            <a:endParaRPr lang="es-MX" sz="1000" b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4973332" y="3419084"/>
            <a:ext cx="3204000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Mecanismos limitados para promover el desarrollo  profesional docente</a:t>
            </a:r>
          </a:p>
        </p:txBody>
      </p:sp>
      <p:sp>
        <p:nvSpPr>
          <p:cNvPr id="13" name="Rectángulo 12"/>
          <p:cNvSpPr/>
          <p:nvPr/>
        </p:nvSpPr>
        <p:spPr>
          <a:xfrm>
            <a:off x="1690131" y="3429000"/>
            <a:ext cx="3204000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Limitados programas que permitan el acceso al nivel  básico de educación </a:t>
            </a:r>
          </a:p>
        </p:txBody>
      </p:sp>
      <p:sp>
        <p:nvSpPr>
          <p:cNvPr id="16" name="Rectángulo 15"/>
          <p:cNvSpPr/>
          <p:nvPr/>
        </p:nvSpPr>
        <p:spPr>
          <a:xfrm>
            <a:off x="8256533" y="3404774"/>
            <a:ext cx="3204000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Limitada cobertura educativa en las comunidades de alta y muy alta marginación</a:t>
            </a:r>
          </a:p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ángulo 18"/>
          <p:cNvSpPr/>
          <p:nvPr/>
        </p:nvSpPr>
        <p:spPr>
          <a:xfrm>
            <a:off x="4977004" y="1734339"/>
            <a:ext cx="3204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Mayor número de docentes sin                   formación profesional adecuada </a:t>
            </a:r>
          </a:p>
        </p:txBody>
      </p:sp>
      <p:sp>
        <p:nvSpPr>
          <p:cNvPr id="22" name="Rectángulo 21"/>
          <p:cNvSpPr/>
          <p:nvPr/>
        </p:nvSpPr>
        <p:spPr>
          <a:xfrm>
            <a:off x="8258013" y="1732933"/>
            <a:ext cx="3204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Jóvenes con deficientes competencias para ingresar a Nivel Medio Superior y Superior </a:t>
            </a:r>
          </a:p>
        </p:txBody>
      </p:sp>
      <p:cxnSp>
        <p:nvCxnSpPr>
          <p:cNvPr id="27" name="Conector recto de flecha 26"/>
          <p:cNvCxnSpPr>
            <a:cxnSpLocks/>
            <a:stCxn id="7" idx="0"/>
            <a:endCxn id="19" idx="2"/>
          </p:cNvCxnSpPr>
          <p:nvPr/>
        </p:nvCxnSpPr>
        <p:spPr>
          <a:xfrm flipV="1">
            <a:off x="6576813" y="2148339"/>
            <a:ext cx="2191" cy="359532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ángulo 30"/>
          <p:cNvSpPr/>
          <p:nvPr/>
        </p:nvSpPr>
        <p:spPr>
          <a:xfrm>
            <a:off x="1690132" y="1722262"/>
            <a:ext cx="3204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Aumento de la deserción escolar </a:t>
            </a:r>
          </a:p>
        </p:txBody>
      </p:sp>
      <p:sp>
        <p:nvSpPr>
          <p:cNvPr id="34" name="Rectángulo 33"/>
          <p:cNvSpPr/>
          <p:nvPr/>
        </p:nvSpPr>
        <p:spPr>
          <a:xfrm>
            <a:off x="1691613" y="133118"/>
            <a:ext cx="9770400" cy="518095"/>
          </a:xfrm>
          <a:prstGeom prst="rect">
            <a:avLst/>
          </a:prstGeom>
          <a:solidFill>
            <a:srgbClr val="691C1E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MX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Debilitamiento del tejido social</a:t>
            </a:r>
          </a:p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MX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ángulo 41"/>
          <p:cNvSpPr/>
          <p:nvPr/>
        </p:nvSpPr>
        <p:spPr>
          <a:xfrm>
            <a:off x="2807485" y="4333656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Deficientes tutorías académicas con el objetivo de apoyar la formación de los estudiantes a partir de la atención de necesidades específicas e intereses</a:t>
            </a:r>
          </a:p>
        </p:txBody>
      </p:sp>
      <p:sp>
        <p:nvSpPr>
          <p:cNvPr id="45" name="Rectángulo 44"/>
          <p:cNvSpPr/>
          <p:nvPr/>
        </p:nvSpPr>
        <p:spPr>
          <a:xfrm>
            <a:off x="1702999" y="4333656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Pocas acciones gubernamentales orientadas a promover la permanencia escolar y disminuir los procesos administrativos  </a:t>
            </a:r>
          </a:p>
        </p:txBody>
      </p:sp>
      <p:sp>
        <p:nvSpPr>
          <p:cNvPr id="50" name="Rectángulo 49"/>
          <p:cNvSpPr/>
          <p:nvPr/>
        </p:nvSpPr>
        <p:spPr>
          <a:xfrm>
            <a:off x="3898044" y="4335024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Deficiencias en la  promoción de la oferta educativa.</a:t>
            </a:r>
          </a:p>
        </p:txBody>
      </p:sp>
      <p:sp>
        <p:nvSpPr>
          <p:cNvPr id="57" name="Rectángulo 56"/>
          <p:cNvSpPr/>
          <p:nvPr/>
        </p:nvSpPr>
        <p:spPr>
          <a:xfrm>
            <a:off x="5087406" y="4365158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Poco número de docentes para atender una ampliación del servicio educativo</a:t>
            </a:r>
          </a:p>
        </p:txBody>
      </p:sp>
      <p:sp>
        <p:nvSpPr>
          <p:cNvPr id="61" name="Rectángulo 60"/>
          <p:cNvSpPr/>
          <p:nvPr/>
        </p:nvSpPr>
        <p:spPr>
          <a:xfrm>
            <a:off x="6835887" y="4340918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 capacitación a las y los docentes </a:t>
            </a:r>
          </a:p>
        </p:txBody>
      </p:sp>
      <p:sp>
        <p:nvSpPr>
          <p:cNvPr id="67" name="Rectángulo 66"/>
          <p:cNvSpPr/>
          <p:nvPr/>
        </p:nvSpPr>
        <p:spPr>
          <a:xfrm>
            <a:off x="9255979" y="4329637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Equipamiento y mantenimiento mínimo de la infraestructura existente</a:t>
            </a:r>
          </a:p>
        </p:txBody>
      </p:sp>
      <p:sp>
        <p:nvSpPr>
          <p:cNvPr id="70" name="Rectángulo 69"/>
          <p:cNvSpPr/>
          <p:nvPr/>
        </p:nvSpPr>
        <p:spPr>
          <a:xfrm>
            <a:off x="8045933" y="4329637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Oferta educativa poco sensible a las necesidades de   los diversos grupos sociales</a:t>
            </a:r>
          </a:p>
        </p:txBody>
      </p:sp>
      <p:sp>
        <p:nvSpPr>
          <p:cNvPr id="75" name="Rectángulo 74"/>
          <p:cNvSpPr/>
          <p:nvPr/>
        </p:nvSpPr>
        <p:spPr>
          <a:xfrm>
            <a:off x="10448933" y="4329637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Escasa coordinación interinstitucional para obtener el financiamiento de infraestructura que promueva la cultura física </a:t>
            </a:r>
          </a:p>
        </p:txBody>
      </p:sp>
      <p:sp>
        <p:nvSpPr>
          <p:cNvPr id="79" name="Rectángulo 78"/>
          <p:cNvSpPr/>
          <p:nvPr/>
        </p:nvSpPr>
        <p:spPr>
          <a:xfrm>
            <a:off x="8045933" y="5674784"/>
            <a:ext cx="1011600" cy="95040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estudiantes indígenas enfrentan barreras de idiomas en la escuela</a:t>
            </a:r>
          </a:p>
        </p:txBody>
      </p:sp>
      <p:cxnSp>
        <p:nvCxnSpPr>
          <p:cNvPr id="80" name="Conector recto de flecha 79"/>
          <p:cNvCxnSpPr>
            <a:cxnSpLocks/>
            <a:stCxn id="79" idx="0"/>
            <a:endCxn id="70" idx="2"/>
          </p:cNvCxnSpPr>
          <p:nvPr/>
        </p:nvCxnSpPr>
        <p:spPr>
          <a:xfrm flipV="1">
            <a:off x="8551733" y="5280037"/>
            <a:ext cx="0" cy="394747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ector recto de flecha 80"/>
          <p:cNvCxnSpPr>
            <a:cxnSpLocks/>
            <a:stCxn id="31" idx="0"/>
            <a:endCxn id="84" idx="2"/>
          </p:cNvCxnSpPr>
          <p:nvPr/>
        </p:nvCxnSpPr>
        <p:spPr>
          <a:xfrm flipV="1">
            <a:off x="3292132" y="1478323"/>
            <a:ext cx="0" cy="243939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ectángulo 83"/>
          <p:cNvSpPr/>
          <p:nvPr/>
        </p:nvSpPr>
        <p:spPr>
          <a:xfrm>
            <a:off x="1690132" y="1064323"/>
            <a:ext cx="3204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Incrementa la población analfabeta </a:t>
            </a:r>
          </a:p>
        </p:txBody>
      </p:sp>
      <p:cxnSp>
        <p:nvCxnSpPr>
          <p:cNvPr id="85" name="Conector recto de flecha 84"/>
          <p:cNvCxnSpPr>
            <a:cxnSpLocks/>
            <a:stCxn id="19" idx="0"/>
            <a:endCxn id="88" idx="2"/>
          </p:cNvCxnSpPr>
          <p:nvPr/>
        </p:nvCxnSpPr>
        <p:spPr>
          <a:xfrm flipH="1" flipV="1">
            <a:off x="6576813" y="1466349"/>
            <a:ext cx="2191" cy="267990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tángulo 87"/>
          <p:cNvSpPr/>
          <p:nvPr/>
        </p:nvSpPr>
        <p:spPr>
          <a:xfrm>
            <a:off x="4974813" y="1052349"/>
            <a:ext cx="3204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Incrementa el número de docentes sin la idoneidad del perfil docente</a:t>
            </a:r>
          </a:p>
        </p:txBody>
      </p:sp>
      <p:cxnSp>
        <p:nvCxnSpPr>
          <p:cNvPr id="89" name="Conector recto de flecha 88"/>
          <p:cNvCxnSpPr>
            <a:cxnSpLocks/>
            <a:stCxn id="22" idx="0"/>
            <a:endCxn id="92" idx="2"/>
          </p:cNvCxnSpPr>
          <p:nvPr/>
        </p:nvCxnSpPr>
        <p:spPr>
          <a:xfrm flipV="1">
            <a:off x="9860013" y="1472435"/>
            <a:ext cx="0" cy="260498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ctángulo 91"/>
          <p:cNvSpPr/>
          <p:nvPr/>
        </p:nvSpPr>
        <p:spPr>
          <a:xfrm>
            <a:off x="8258013" y="1058435"/>
            <a:ext cx="3204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Menores posibilidades de acceso al           empleo formal y bien remunerado</a:t>
            </a:r>
          </a:p>
        </p:txBody>
      </p:sp>
      <p:cxnSp>
        <p:nvCxnSpPr>
          <p:cNvPr id="52" name="Conector angular 51"/>
          <p:cNvCxnSpPr>
            <a:stCxn id="88" idx="0"/>
            <a:endCxn id="34" idx="2"/>
          </p:cNvCxnSpPr>
          <p:nvPr/>
        </p:nvCxnSpPr>
        <p:spPr>
          <a:xfrm rot="5400000" flipH="1" flipV="1">
            <a:off x="6376245" y="851781"/>
            <a:ext cx="401136" cy="12700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Conector angular 54"/>
          <p:cNvCxnSpPr>
            <a:stCxn id="84" idx="0"/>
            <a:endCxn id="34" idx="2"/>
          </p:cNvCxnSpPr>
          <p:nvPr/>
        </p:nvCxnSpPr>
        <p:spPr>
          <a:xfrm rot="5400000" flipH="1" flipV="1">
            <a:off x="4727917" y="-784572"/>
            <a:ext cx="413110" cy="3284681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Conector angular 58"/>
          <p:cNvCxnSpPr>
            <a:stCxn id="92" idx="0"/>
            <a:endCxn id="34" idx="2"/>
          </p:cNvCxnSpPr>
          <p:nvPr/>
        </p:nvCxnSpPr>
        <p:spPr>
          <a:xfrm rot="16200000" flipV="1">
            <a:off x="8014802" y="-786776"/>
            <a:ext cx="407222" cy="3283200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Conector angular 64"/>
          <p:cNvCxnSpPr>
            <a:stCxn id="7" idx="0"/>
            <a:endCxn id="31" idx="2"/>
          </p:cNvCxnSpPr>
          <p:nvPr/>
        </p:nvCxnSpPr>
        <p:spPr>
          <a:xfrm rot="16200000" flipV="1">
            <a:off x="4748669" y="679726"/>
            <a:ext cx="371609" cy="3284681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Conector angular 67"/>
          <p:cNvCxnSpPr>
            <a:stCxn id="7" idx="0"/>
            <a:endCxn id="22" idx="2"/>
          </p:cNvCxnSpPr>
          <p:nvPr/>
        </p:nvCxnSpPr>
        <p:spPr>
          <a:xfrm rot="5400000" flipH="1" flipV="1">
            <a:off x="8037944" y="685802"/>
            <a:ext cx="360938" cy="3283200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Conector angular 73"/>
          <p:cNvCxnSpPr>
            <a:stCxn id="13" idx="0"/>
            <a:endCxn id="7" idx="2"/>
          </p:cNvCxnSpPr>
          <p:nvPr/>
        </p:nvCxnSpPr>
        <p:spPr>
          <a:xfrm rot="5400000" flipH="1" flipV="1">
            <a:off x="4733108" y="1585295"/>
            <a:ext cx="402729" cy="3284682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Conector angular 77"/>
          <p:cNvCxnSpPr>
            <a:stCxn id="16" idx="0"/>
            <a:endCxn id="7" idx="2"/>
          </p:cNvCxnSpPr>
          <p:nvPr/>
        </p:nvCxnSpPr>
        <p:spPr>
          <a:xfrm rot="16200000" flipV="1">
            <a:off x="8028422" y="1574663"/>
            <a:ext cx="378503" cy="3281720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Conector recto de flecha 82"/>
          <p:cNvCxnSpPr>
            <a:stCxn id="10" idx="0"/>
            <a:endCxn id="7" idx="2"/>
          </p:cNvCxnSpPr>
          <p:nvPr/>
        </p:nvCxnSpPr>
        <p:spPr>
          <a:xfrm flipV="1">
            <a:off x="6575332" y="3026271"/>
            <a:ext cx="1481" cy="392813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5" name="Conector angular 94"/>
          <p:cNvCxnSpPr>
            <a:stCxn id="45" idx="0"/>
            <a:endCxn id="13" idx="2"/>
          </p:cNvCxnSpPr>
          <p:nvPr/>
        </p:nvCxnSpPr>
        <p:spPr>
          <a:xfrm rot="5400000" flipH="1" flipV="1">
            <a:off x="2515937" y="3557462"/>
            <a:ext cx="469056" cy="1083332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7" name="Conector angular 96"/>
          <p:cNvCxnSpPr>
            <a:stCxn id="50" idx="0"/>
            <a:endCxn id="13" idx="2"/>
          </p:cNvCxnSpPr>
          <p:nvPr/>
        </p:nvCxnSpPr>
        <p:spPr>
          <a:xfrm rot="16200000" flipV="1">
            <a:off x="3612776" y="3543955"/>
            <a:ext cx="470424" cy="1111713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9" name="Conector angular 98"/>
          <p:cNvCxnSpPr>
            <a:stCxn id="42" idx="0"/>
            <a:endCxn id="13" idx="2"/>
          </p:cNvCxnSpPr>
          <p:nvPr/>
        </p:nvCxnSpPr>
        <p:spPr>
          <a:xfrm rot="16200000" flipV="1">
            <a:off x="3068180" y="4088551"/>
            <a:ext cx="469056" cy="21154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4" name="Conector angular 103"/>
          <p:cNvCxnSpPr>
            <a:stCxn id="57" idx="0"/>
            <a:endCxn id="10" idx="2"/>
          </p:cNvCxnSpPr>
          <p:nvPr/>
        </p:nvCxnSpPr>
        <p:spPr>
          <a:xfrm rot="5400000" flipH="1" flipV="1">
            <a:off x="5829032" y="3618858"/>
            <a:ext cx="510474" cy="982126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Conector angular 105"/>
          <p:cNvCxnSpPr>
            <a:stCxn id="61" idx="0"/>
            <a:endCxn id="10" idx="2"/>
          </p:cNvCxnSpPr>
          <p:nvPr/>
        </p:nvCxnSpPr>
        <p:spPr>
          <a:xfrm rot="16200000" flipV="1">
            <a:off x="6715393" y="3714623"/>
            <a:ext cx="486234" cy="766355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0" name="Conector angular 109"/>
          <p:cNvCxnSpPr>
            <a:stCxn id="70" idx="0"/>
            <a:endCxn id="16" idx="2"/>
          </p:cNvCxnSpPr>
          <p:nvPr/>
        </p:nvCxnSpPr>
        <p:spPr>
          <a:xfrm rot="5400000" flipH="1" flipV="1">
            <a:off x="8960502" y="3431606"/>
            <a:ext cx="489263" cy="1306800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2" name="Conector angular 111"/>
          <p:cNvCxnSpPr>
            <a:stCxn id="75" idx="0"/>
            <a:endCxn id="16" idx="2"/>
          </p:cNvCxnSpPr>
          <p:nvPr/>
        </p:nvCxnSpPr>
        <p:spPr>
          <a:xfrm rot="16200000" flipV="1">
            <a:off x="10162002" y="3536906"/>
            <a:ext cx="489263" cy="1096200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4" name="Conector angular 113"/>
          <p:cNvCxnSpPr>
            <a:stCxn id="67" idx="0"/>
            <a:endCxn id="16" idx="2"/>
          </p:cNvCxnSpPr>
          <p:nvPr/>
        </p:nvCxnSpPr>
        <p:spPr>
          <a:xfrm rot="5400000" flipH="1" flipV="1">
            <a:off x="9565525" y="4036629"/>
            <a:ext cx="489263" cy="96754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6566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 rot="16200000">
            <a:off x="-3180044" y="3169952"/>
            <a:ext cx="6858000" cy="518096"/>
          </a:xfrm>
          <a:prstGeom prst="rect">
            <a:avLst/>
          </a:prstGeom>
          <a:solidFill>
            <a:srgbClr val="E7E4DB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Cultura</a:t>
            </a:r>
          </a:p>
        </p:txBody>
      </p:sp>
      <p:sp>
        <p:nvSpPr>
          <p:cNvPr id="7" name="Rectángulo 6"/>
          <p:cNvSpPr/>
          <p:nvPr/>
        </p:nvSpPr>
        <p:spPr>
          <a:xfrm>
            <a:off x="1853017" y="2079239"/>
            <a:ext cx="9770400" cy="518095"/>
          </a:xfrm>
          <a:prstGeom prst="rect">
            <a:avLst/>
          </a:prstGeom>
          <a:solidFill>
            <a:srgbClr val="A8123E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Habitantes del estado de Puebla padecen de acceso a las manifestaciones artísticas y culturales</a:t>
            </a:r>
            <a:endParaRPr lang="es-MX" sz="1000" b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5116879" y="1242440"/>
            <a:ext cx="3204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MX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Deterioro de los bienes Patrimonio Cultural de la Humanidad</a:t>
            </a:r>
          </a:p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MX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8380741" y="1242440"/>
            <a:ext cx="3204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Disminuye la identidad cultural </a:t>
            </a:r>
          </a:p>
        </p:txBody>
      </p:sp>
      <p:sp>
        <p:nvSpPr>
          <p:cNvPr id="22" name="Rectángulo 21"/>
          <p:cNvSpPr/>
          <p:nvPr/>
        </p:nvSpPr>
        <p:spPr>
          <a:xfrm>
            <a:off x="1853017" y="1242897"/>
            <a:ext cx="3204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Aumenta el desinterés por actividades artísticas y culturales</a:t>
            </a:r>
          </a:p>
        </p:txBody>
      </p:sp>
      <p:sp>
        <p:nvSpPr>
          <p:cNvPr id="25" name="Rectángulo 24"/>
          <p:cNvSpPr/>
          <p:nvPr/>
        </p:nvSpPr>
        <p:spPr>
          <a:xfrm>
            <a:off x="1853017" y="257187"/>
            <a:ext cx="9770400" cy="518095"/>
          </a:xfrm>
          <a:prstGeom prst="rect">
            <a:avLst/>
          </a:prstGeom>
          <a:solidFill>
            <a:srgbClr val="691C32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Disminuye la cohesión social</a:t>
            </a:r>
          </a:p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3" name="Rectángulo 32"/>
          <p:cNvSpPr/>
          <p:nvPr/>
        </p:nvSpPr>
        <p:spPr>
          <a:xfrm>
            <a:off x="1853017" y="3046623"/>
            <a:ext cx="3204000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Limitadas acciones de fomento para la participación de los artesanos en diversos eventos para promocionar y comercializar sus productos</a:t>
            </a:r>
          </a:p>
        </p:txBody>
      </p:sp>
      <p:sp>
        <p:nvSpPr>
          <p:cNvPr id="36" name="Rectángulo 35"/>
          <p:cNvSpPr/>
          <p:nvPr/>
        </p:nvSpPr>
        <p:spPr>
          <a:xfrm>
            <a:off x="5116879" y="3045908"/>
            <a:ext cx="3204000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Escasa difusión de bienes tangibles e intangibles que forman parte del Patrimonio Cultural de la Humanidad</a:t>
            </a:r>
          </a:p>
        </p:txBody>
      </p:sp>
      <p:sp>
        <p:nvSpPr>
          <p:cNvPr id="39" name="Rectángulo 38"/>
          <p:cNvSpPr/>
          <p:nvPr/>
        </p:nvSpPr>
        <p:spPr>
          <a:xfrm>
            <a:off x="8386669" y="3039706"/>
            <a:ext cx="3204000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Desinterés de los ciudadanos para participar en actividades relacionadas a la cultura y las artes</a:t>
            </a:r>
          </a:p>
        </p:txBody>
      </p:sp>
      <p:sp>
        <p:nvSpPr>
          <p:cNvPr id="42" name="Rectángulo 41"/>
          <p:cNvSpPr/>
          <p:nvPr/>
        </p:nvSpPr>
        <p:spPr>
          <a:xfrm>
            <a:off x="2945728" y="3933714"/>
            <a:ext cx="1011600" cy="9648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Acciones  mínimas que fomenten las actividades de intercambio      cultural</a:t>
            </a:r>
          </a:p>
        </p:txBody>
      </p:sp>
      <p:sp>
        <p:nvSpPr>
          <p:cNvPr id="45" name="Rectángulo 44"/>
          <p:cNvSpPr/>
          <p:nvPr/>
        </p:nvSpPr>
        <p:spPr>
          <a:xfrm>
            <a:off x="1853017" y="3912192"/>
            <a:ext cx="1011600" cy="9648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Espacios para manifestación de actividades artísticas limitados</a:t>
            </a:r>
          </a:p>
        </p:txBody>
      </p:sp>
      <p:sp>
        <p:nvSpPr>
          <p:cNvPr id="50" name="Rectángulo 49"/>
          <p:cNvSpPr/>
          <p:nvPr/>
        </p:nvSpPr>
        <p:spPr>
          <a:xfrm>
            <a:off x="4041928" y="3930083"/>
            <a:ext cx="1011600" cy="9648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Deficientes acciones que fomenten el acceso a la cultura de grupos vulnerables</a:t>
            </a:r>
          </a:p>
        </p:txBody>
      </p:sp>
      <p:sp>
        <p:nvSpPr>
          <p:cNvPr id="54" name="Rectángulo 53"/>
          <p:cNvSpPr/>
          <p:nvPr/>
        </p:nvSpPr>
        <p:spPr>
          <a:xfrm>
            <a:off x="5559264" y="3901291"/>
            <a:ext cx="1011600" cy="9648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Apoyo mínimo para la creación, y preservación de las disciplinas culturales</a:t>
            </a:r>
          </a:p>
        </p:txBody>
      </p:sp>
      <p:sp>
        <p:nvSpPr>
          <p:cNvPr id="58" name="Rectángulo 57"/>
          <p:cNvSpPr/>
          <p:nvPr/>
        </p:nvSpPr>
        <p:spPr>
          <a:xfrm>
            <a:off x="2945728" y="5187946"/>
            <a:ext cx="1011600" cy="96480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Pocas acciones que fomenten la actividad artesanal como elemento de preservación de la riqueza cultural</a:t>
            </a:r>
          </a:p>
        </p:txBody>
      </p:sp>
      <p:cxnSp>
        <p:nvCxnSpPr>
          <p:cNvPr id="59" name="Conector recto de flecha 58"/>
          <p:cNvCxnSpPr>
            <a:cxnSpLocks/>
            <a:stCxn id="58" idx="0"/>
            <a:endCxn id="42" idx="2"/>
          </p:cNvCxnSpPr>
          <p:nvPr/>
        </p:nvCxnSpPr>
        <p:spPr>
          <a:xfrm flipV="1">
            <a:off x="3451528" y="4898514"/>
            <a:ext cx="0" cy="289432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ángulo 61"/>
          <p:cNvSpPr/>
          <p:nvPr/>
        </p:nvSpPr>
        <p:spPr>
          <a:xfrm>
            <a:off x="6935787" y="3930083"/>
            <a:ext cx="1011600" cy="9648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Recursos escasos para la operación y mantenimiento de la infraestructura Patrimonio Cultural de la Humanidad</a:t>
            </a:r>
          </a:p>
        </p:txBody>
      </p:sp>
      <p:sp>
        <p:nvSpPr>
          <p:cNvPr id="66" name="Rectángulo 65"/>
          <p:cNvSpPr/>
          <p:nvPr/>
        </p:nvSpPr>
        <p:spPr>
          <a:xfrm>
            <a:off x="10573141" y="3952025"/>
            <a:ext cx="1011600" cy="9648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Desvinculación de temas prioritarios que incluyan diversidad          cultural </a:t>
            </a:r>
          </a:p>
        </p:txBody>
      </p:sp>
      <p:sp>
        <p:nvSpPr>
          <p:cNvPr id="69" name="Rectángulo 68"/>
          <p:cNvSpPr/>
          <p:nvPr/>
        </p:nvSpPr>
        <p:spPr>
          <a:xfrm>
            <a:off x="8508902" y="3930083"/>
            <a:ext cx="1011600" cy="9648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difusión de las actividades implementadas en la cultura y             las artes </a:t>
            </a:r>
          </a:p>
        </p:txBody>
      </p:sp>
      <p:sp>
        <p:nvSpPr>
          <p:cNvPr id="74" name="Rectángulo 73"/>
          <p:cNvSpPr/>
          <p:nvPr/>
        </p:nvSpPr>
        <p:spPr>
          <a:xfrm>
            <a:off x="8508902" y="5187946"/>
            <a:ext cx="1011600" cy="96480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 presupuesto para  difundir la cultura y las artes</a:t>
            </a:r>
          </a:p>
        </p:txBody>
      </p:sp>
      <p:cxnSp>
        <p:nvCxnSpPr>
          <p:cNvPr id="75" name="Conector recto de flecha 74"/>
          <p:cNvCxnSpPr>
            <a:cxnSpLocks/>
            <a:stCxn id="74" idx="0"/>
            <a:endCxn id="69" idx="2"/>
          </p:cNvCxnSpPr>
          <p:nvPr/>
        </p:nvCxnSpPr>
        <p:spPr>
          <a:xfrm flipV="1">
            <a:off x="9014702" y="4894883"/>
            <a:ext cx="0" cy="293063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ectángulo 77"/>
          <p:cNvSpPr/>
          <p:nvPr/>
        </p:nvSpPr>
        <p:spPr>
          <a:xfrm>
            <a:off x="10573141" y="5193856"/>
            <a:ext cx="1011600" cy="96480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Insuficientes acciones que fomenten las actividades de intercambio      cultural</a:t>
            </a:r>
          </a:p>
        </p:txBody>
      </p:sp>
      <p:cxnSp>
        <p:nvCxnSpPr>
          <p:cNvPr id="79" name="Conector recto de flecha 78"/>
          <p:cNvCxnSpPr>
            <a:cxnSpLocks/>
            <a:stCxn id="78" idx="0"/>
            <a:endCxn id="66" idx="2"/>
          </p:cNvCxnSpPr>
          <p:nvPr/>
        </p:nvCxnSpPr>
        <p:spPr>
          <a:xfrm flipV="1">
            <a:off x="11078941" y="4916825"/>
            <a:ext cx="0" cy="277031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angular 5"/>
          <p:cNvCxnSpPr>
            <a:stCxn id="22" idx="0"/>
            <a:endCxn id="25" idx="2"/>
          </p:cNvCxnSpPr>
          <p:nvPr/>
        </p:nvCxnSpPr>
        <p:spPr>
          <a:xfrm rot="5400000" flipH="1" flipV="1">
            <a:off x="4862810" y="-632510"/>
            <a:ext cx="467615" cy="3283200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Conector angular 8"/>
          <p:cNvCxnSpPr>
            <a:stCxn id="13" idx="0"/>
            <a:endCxn id="25" idx="2"/>
          </p:cNvCxnSpPr>
          <p:nvPr/>
        </p:nvCxnSpPr>
        <p:spPr>
          <a:xfrm rot="16200000" flipV="1">
            <a:off x="8126900" y="-613401"/>
            <a:ext cx="467158" cy="3244524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Conector recto de flecha 20"/>
          <p:cNvCxnSpPr>
            <a:stCxn id="10" idx="0"/>
            <a:endCxn id="25" idx="2"/>
          </p:cNvCxnSpPr>
          <p:nvPr/>
        </p:nvCxnSpPr>
        <p:spPr>
          <a:xfrm flipV="1">
            <a:off x="6718879" y="775282"/>
            <a:ext cx="19338" cy="467158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Conector angular 23"/>
          <p:cNvCxnSpPr>
            <a:stCxn id="7" idx="0"/>
            <a:endCxn id="22" idx="2"/>
          </p:cNvCxnSpPr>
          <p:nvPr/>
        </p:nvCxnSpPr>
        <p:spPr>
          <a:xfrm rot="16200000" flipV="1">
            <a:off x="4885446" y="226468"/>
            <a:ext cx="422342" cy="3283200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Conector angular 31"/>
          <p:cNvCxnSpPr>
            <a:stCxn id="7" idx="0"/>
            <a:endCxn id="13" idx="2"/>
          </p:cNvCxnSpPr>
          <p:nvPr/>
        </p:nvCxnSpPr>
        <p:spPr>
          <a:xfrm rot="5400000" flipH="1" flipV="1">
            <a:off x="8149080" y="245578"/>
            <a:ext cx="422799" cy="3244524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Conector recto de flecha 34"/>
          <p:cNvCxnSpPr>
            <a:stCxn id="7" idx="0"/>
            <a:endCxn id="10" idx="2"/>
          </p:cNvCxnSpPr>
          <p:nvPr/>
        </p:nvCxnSpPr>
        <p:spPr>
          <a:xfrm flipH="1" flipV="1">
            <a:off x="6718879" y="1656440"/>
            <a:ext cx="19338" cy="422799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Conector angular 37"/>
          <p:cNvCxnSpPr>
            <a:stCxn id="36" idx="0"/>
            <a:endCxn id="7" idx="2"/>
          </p:cNvCxnSpPr>
          <p:nvPr/>
        </p:nvCxnSpPr>
        <p:spPr>
          <a:xfrm rot="5400000" flipH="1" flipV="1">
            <a:off x="6504261" y="2811952"/>
            <a:ext cx="448574" cy="19338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Conector angular 40"/>
          <p:cNvCxnSpPr>
            <a:stCxn id="33" idx="0"/>
            <a:endCxn id="7" idx="2"/>
          </p:cNvCxnSpPr>
          <p:nvPr/>
        </p:nvCxnSpPr>
        <p:spPr>
          <a:xfrm rot="5400000" flipH="1" flipV="1">
            <a:off x="4871973" y="1180379"/>
            <a:ext cx="449289" cy="3283200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Conector angular 43"/>
          <p:cNvCxnSpPr>
            <a:stCxn id="39" idx="0"/>
            <a:endCxn id="7" idx="2"/>
          </p:cNvCxnSpPr>
          <p:nvPr/>
        </p:nvCxnSpPr>
        <p:spPr>
          <a:xfrm rot="16200000" flipV="1">
            <a:off x="8142257" y="1193294"/>
            <a:ext cx="442372" cy="3250452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Conector angular 48"/>
          <p:cNvCxnSpPr>
            <a:stCxn id="45" idx="0"/>
            <a:endCxn id="33" idx="2"/>
          </p:cNvCxnSpPr>
          <p:nvPr/>
        </p:nvCxnSpPr>
        <p:spPr>
          <a:xfrm rot="5400000" flipH="1" flipV="1">
            <a:off x="2691933" y="3149108"/>
            <a:ext cx="429969" cy="1096200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Conector angular 52"/>
          <p:cNvCxnSpPr>
            <a:stCxn id="50" idx="0"/>
            <a:endCxn id="33" idx="2"/>
          </p:cNvCxnSpPr>
          <p:nvPr/>
        </p:nvCxnSpPr>
        <p:spPr>
          <a:xfrm rot="16200000" flipV="1">
            <a:off x="3777443" y="3159797"/>
            <a:ext cx="447860" cy="1092711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Conector angular 56"/>
          <p:cNvCxnSpPr>
            <a:stCxn id="42" idx="0"/>
            <a:endCxn id="33" idx="2"/>
          </p:cNvCxnSpPr>
          <p:nvPr/>
        </p:nvCxnSpPr>
        <p:spPr>
          <a:xfrm rot="5400000" flipH="1" flipV="1">
            <a:off x="3227527" y="3706225"/>
            <a:ext cx="451491" cy="3489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Conector angular 79"/>
          <p:cNvCxnSpPr>
            <a:stCxn id="54" idx="0"/>
            <a:endCxn id="36" idx="2"/>
          </p:cNvCxnSpPr>
          <p:nvPr/>
        </p:nvCxnSpPr>
        <p:spPr>
          <a:xfrm rot="5400000" flipH="1" flipV="1">
            <a:off x="6182080" y="3364493"/>
            <a:ext cx="419783" cy="653815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Conector angular 81"/>
          <p:cNvCxnSpPr>
            <a:stCxn id="62" idx="0"/>
            <a:endCxn id="36" idx="2"/>
          </p:cNvCxnSpPr>
          <p:nvPr/>
        </p:nvCxnSpPr>
        <p:spPr>
          <a:xfrm rot="16200000" flipV="1">
            <a:off x="6855946" y="3344442"/>
            <a:ext cx="448575" cy="722708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Conector angular 83"/>
          <p:cNvCxnSpPr>
            <a:stCxn id="69" idx="0"/>
            <a:endCxn id="39" idx="2"/>
          </p:cNvCxnSpPr>
          <p:nvPr/>
        </p:nvCxnSpPr>
        <p:spPr>
          <a:xfrm rot="5400000" flipH="1" flipV="1">
            <a:off x="9274297" y="3215712"/>
            <a:ext cx="454777" cy="973967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Conector angular 85"/>
          <p:cNvCxnSpPr>
            <a:stCxn id="66" idx="0"/>
            <a:endCxn id="39" idx="2"/>
          </p:cNvCxnSpPr>
          <p:nvPr/>
        </p:nvCxnSpPr>
        <p:spPr>
          <a:xfrm rot="16200000" flipV="1">
            <a:off x="10295446" y="3168530"/>
            <a:ext cx="476719" cy="1090272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5262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ángulo 54"/>
          <p:cNvSpPr/>
          <p:nvPr/>
        </p:nvSpPr>
        <p:spPr>
          <a:xfrm>
            <a:off x="5179748" y="3794199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Lenta incorporación de los derechos humanos en los planes de estudio</a:t>
            </a:r>
          </a:p>
        </p:txBody>
      </p:sp>
      <p:sp>
        <p:nvSpPr>
          <p:cNvPr id="2" name="Rectángulo 1"/>
          <p:cNvSpPr/>
          <p:nvPr/>
        </p:nvSpPr>
        <p:spPr>
          <a:xfrm rot="16200000">
            <a:off x="-3180044" y="3169952"/>
            <a:ext cx="6858000" cy="518096"/>
          </a:xfrm>
          <a:prstGeom prst="rect">
            <a:avLst/>
          </a:prstGeom>
          <a:solidFill>
            <a:srgbClr val="E7E4DB"/>
          </a:solidFill>
          <a:ln w="3175">
            <a:solidFill>
              <a:schemeClr val="bg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Igualdad de Género</a:t>
            </a:r>
          </a:p>
        </p:txBody>
      </p:sp>
      <p:sp>
        <p:nvSpPr>
          <p:cNvPr id="5" name="Rectángulo 4"/>
          <p:cNvSpPr/>
          <p:nvPr/>
        </p:nvSpPr>
        <p:spPr>
          <a:xfrm>
            <a:off x="1780941" y="2289173"/>
            <a:ext cx="9770400" cy="518095"/>
          </a:xfrm>
          <a:prstGeom prst="rect">
            <a:avLst/>
          </a:prstGeom>
          <a:solidFill>
            <a:srgbClr val="A8123E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Mujeres y niñas del estado de Puebla presentan una situación de vulnerabilidad por violencia de género</a:t>
            </a:r>
          </a:p>
        </p:txBody>
      </p:sp>
      <p:sp>
        <p:nvSpPr>
          <p:cNvPr id="8" name="Rectángulo 7"/>
          <p:cNvSpPr/>
          <p:nvPr/>
        </p:nvSpPr>
        <p:spPr>
          <a:xfrm>
            <a:off x="5064141" y="1683511"/>
            <a:ext cx="3204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Violencia contra las mujeres y las niñas  aumentada   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8349874" y="1652806"/>
            <a:ext cx="3204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Capacidades institucionales disminuidas</a:t>
            </a:r>
          </a:p>
        </p:txBody>
      </p:sp>
      <p:sp>
        <p:nvSpPr>
          <p:cNvPr id="20" name="Rectángulo 19"/>
          <p:cNvSpPr/>
          <p:nvPr/>
        </p:nvSpPr>
        <p:spPr>
          <a:xfrm>
            <a:off x="1783474" y="1683511"/>
            <a:ext cx="3204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Reproducción de estereotipos y roles de género aumentados</a:t>
            </a:r>
          </a:p>
        </p:txBody>
      </p:sp>
      <p:sp>
        <p:nvSpPr>
          <p:cNvPr id="23" name="Rectángulo 22"/>
          <p:cNvSpPr/>
          <p:nvPr/>
        </p:nvSpPr>
        <p:spPr>
          <a:xfrm>
            <a:off x="1783474" y="172567"/>
            <a:ext cx="9770400" cy="518095"/>
          </a:xfrm>
          <a:prstGeom prst="rect">
            <a:avLst/>
          </a:prstGeom>
          <a:solidFill>
            <a:srgbClr val="691C32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Legitimación de conductas violentas hacia mujeres y niñas</a:t>
            </a:r>
          </a:p>
        </p:txBody>
      </p:sp>
      <p:sp>
        <p:nvSpPr>
          <p:cNvPr id="31" name="Rectángulo 30"/>
          <p:cNvSpPr/>
          <p:nvPr/>
        </p:nvSpPr>
        <p:spPr>
          <a:xfrm>
            <a:off x="1780941" y="3029635"/>
            <a:ext cx="3204000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Limitadas acciones gubernamentales para contrarrestar                     el acceso a educación cultura machista</a:t>
            </a:r>
          </a:p>
        </p:txBody>
      </p:sp>
      <p:sp>
        <p:nvSpPr>
          <p:cNvPr id="34" name="Rectángulo 33"/>
          <p:cNvSpPr/>
          <p:nvPr/>
        </p:nvSpPr>
        <p:spPr>
          <a:xfrm>
            <a:off x="5064123" y="3032283"/>
            <a:ext cx="3204000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Reducido cumplimiento de los Derechos Humanos de las mujeres y las niñas</a:t>
            </a:r>
          </a:p>
        </p:txBody>
      </p:sp>
      <p:sp>
        <p:nvSpPr>
          <p:cNvPr id="37" name="Rectángulo 36"/>
          <p:cNvSpPr/>
          <p:nvPr/>
        </p:nvSpPr>
        <p:spPr>
          <a:xfrm>
            <a:off x="8347341" y="3033534"/>
            <a:ext cx="3204000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Pocas capacidades institucionales para atender casos de violencia de género</a:t>
            </a:r>
          </a:p>
        </p:txBody>
      </p:sp>
      <p:sp>
        <p:nvSpPr>
          <p:cNvPr id="40" name="Rectángulo 39"/>
          <p:cNvSpPr/>
          <p:nvPr/>
        </p:nvSpPr>
        <p:spPr>
          <a:xfrm>
            <a:off x="2932060" y="3806045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Altos niveles de pobreza en el núcleo familiar </a:t>
            </a:r>
          </a:p>
        </p:txBody>
      </p:sp>
      <p:sp>
        <p:nvSpPr>
          <p:cNvPr id="43" name="Rectángulo 42"/>
          <p:cNvSpPr/>
          <p:nvPr/>
        </p:nvSpPr>
        <p:spPr>
          <a:xfrm>
            <a:off x="1794575" y="3806253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Alto predominio de la cultura machista en el núcleo familiar</a:t>
            </a:r>
          </a:p>
        </p:txBody>
      </p:sp>
      <p:sp>
        <p:nvSpPr>
          <p:cNvPr id="48" name="Rectángulo 47"/>
          <p:cNvSpPr/>
          <p:nvPr/>
        </p:nvSpPr>
        <p:spPr>
          <a:xfrm>
            <a:off x="4048611" y="3794199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Difícil acceso a educación no permite un mejor empleo </a:t>
            </a:r>
          </a:p>
        </p:txBody>
      </p:sp>
      <p:sp>
        <p:nvSpPr>
          <p:cNvPr id="52" name="Rectángulo 51"/>
          <p:cNvSpPr/>
          <p:nvPr/>
        </p:nvSpPr>
        <p:spPr>
          <a:xfrm>
            <a:off x="6240262" y="3787366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Bajo nivel educativo para las              mujeres y niñas</a:t>
            </a:r>
          </a:p>
        </p:txBody>
      </p:sp>
      <p:sp>
        <p:nvSpPr>
          <p:cNvPr id="60" name="Rectángulo 59"/>
          <p:cNvSpPr/>
          <p:nvPr/>
        </p:nvSpPr>
        <p:spPr>
          <a:xfrm>
            <a:off x="7307502" y="3787366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Poco respeto para las mujeres y las niñas </a:t>
            </a:r>
          </a:p>
        </p:txBody>
      </p:sp>
      <p:sp>
        <p:nvSpPr>
          <p:cNvPr id="64" name="Rectángulo 63"/>
          <p:cNvSpPr/>
          <p:nvPr/>
        </p:nvSpPr>
        <p:spPr>
          <a:xfrm>
            <a:off x="1796148" y="4902492"/>
            <a:ext cx="1011600" cy="95040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Alto consumo de alcohol condiciona la cultura machista </a:t>
            </a:r>
          </a:p>
        </p:txBody>
      </p:sp>
      <p:cxnSp>
        <p:nvCxnSpPr>
          <p:cNvPr id="65" name="Conector recto de flecha 64"/>
          <p:cNvCxnSpPr>
            <a:stCxn id="64" idx="0"/>
            <a:endCxn id="43" idx="2"/>
          </p:cNvCxnSpPr>
          <p:nvPr/>
        </p:nvCxnSpPr>
        <p:spPr>
          <a:xfrm flipH="1" flipV="1">
            <a:off x="2300375" y="4756653"/>
            <a:ext cx="1573" cy="145839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ángulo 67"/>
          <p:cNvSpPr/>
          <p:nvPr/>
        </p:nvSpPr>
        <p:spPr>
          <a:xfrm>
            <a:off x="1794058" y="5983032"/>
            <a:ext cx="1047600" cy="79560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Falta de oportunidades laborales para el hombre predispone el consumo de alcohol </a:t>
            </a:r>
          </a:p>
        </p:txBody>
      </p:sp>
      <p:cxnSp>
        <p:nvCxnSpPr>
          <p:cNvPr id="71" name="Conector recto de flecha 70"/>
          <p:cNvCxnSpPr>
            <a:stCxn id="74" idx="0"/>
            <a:endCxn id="48" idx="2"/>
          </p:cNvCxnSpPr>
          <p:nvPr/>
        </p:nvCxnSpPr>
        <p:spPr>
          <a:xfrm flipV="1">
            <a:off x="4549471" y="4744599"/>
            <a:ext cx="4940" cy="234128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ángulo 73"/>
          <p:cNvSpPr/>
          <p:nvPr/>
        </p:nvSpPr>
        <p:spPr>
          <a:xfrm>
            <a:off x="4043671" y="4978727"/>
            <a:ext cx="1011600" cy="79560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Falta de oportunidades laborales para las mujeres, las subordina a la dependencia económica</a:t>
            </a:r>
          </a:p>
        </p:txBody>
      </p:sp>
      <p:sp>
        <p:nvSpPr>
          <p:cNvPr id="77" name="Rectángulo 76"/>
          <p:cNvSpPr/>
          <p:nvPr/>
        </p:nvSpPr>
        <p:spPr>
          <a:xfrm>
            <a:off x="9457848" y="3783694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Limitados mecanismos para que las mujeres y niñas           denuncien hechos de violencia                       de género</a:t>
            </a:r>
          </a:p>
        </p:txBody>
      </p:sp>
      <p:sp>
        <p:nvSpPr>
          <p:cNvPr id="80" name="Rectángulo 79"/>
          <p:cNvSpPr/>
          <p:nvPr/>
        </p:nvSpPr>
        <p:spPr>
          <a:xfrm>
            <a:off x="8393373" y="3787365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Limitada capacitación a funcionarios públicos para atender a mujeres y niñas en situación                   de vulnerabilidad </a:t>
            </a:r>
          </a:p>
        </p:txBody>
      </p:sp>
      <p:sp>
        <p:nvSpPr>
          <p:cNvPr id="85" name="Rectángulo 84"/>
          <p:cNvSpPr/>
          <p:nvPr/>
        </p:nvSpPr>
        <p:spPr>
          <a:xfrm>
            <a:off x="10539741" y="3787365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Revictimización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las mujeres y niñas que              denuncian hechos de violencia                       de género</a:t>
            </a:r>
          </a:p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Rectángulo 88"/>
          <p:cNvSpPr/>
          <p:nvPr/>
        </p:nvSpPr>
        <p:spPr>
          <a:xfrm>
            <a:off x="5064141" y="1060251"/>
            <a:ext cx="3204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Alta vulneración de derechos de las     mujeres y niñas </a:t>
            </a:r>
          </a:p>
        </p:txBody>
      </p:sp>
      <p:cxnSp>
        <p:nvCxnSpPr>
          <p:cNvPr id="90" name="Conector recto de flecha 89"/>
          <p:cNvCxnSpPr>
            <a:stCxn id="8" idx="0"/>
            <a:endCxn id="89" idx="2"/>
          </p:cNvCxnSpPr>
          <p:nvPr/>
        </p:nvCxnSpPr>
        <p:spPr>
          <a:xfrm flipV="1">
            <a:off x="6666141" y="1474251"/>
            <a:ext cx="0" cy="209260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ector recto de flecha 90"/>
          <p:cNvCxnSpPr>
            <a:stCxn id="20" idx="0"/>
            <a:endCxn id="94" idx="2"/>
          </p:cNvCxnSpPr>
          <p:nvPr/>
        </p:nvCxnSpPr>
        <p:spPr>
          <a:xfrm flipV="1">
            <a:off x="3385474" y="1482342"/>
            <a:ext cx="0" cy="201169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Rectángulo 93"/>
          <p:cNvSpPr/>
          <p:nvPr/>
        </p:nvSpPr>
        <p:spPr>
          <a:xfrm>
            <a:off x="1783474" y="1068342"/>
            <a:ext cx="3204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Desintegración familiar</a:t>
            </a:r>
          </a:p>
        </p:txBody>
      </p:sp>
      <p:sp>
        <p:nvSpPr>
          <p:cNvPr id="97" name="Rectángulo 96"/>
          <p:cNvSpPr/>
          <p:nvPr/>
        </p:nvSpPr>
        <p:spPr>
          <a:xfrm>
            <a:off x="8349874" y="1060280"/>
            <a:ext cx="3204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credibilidad y desconfianza en las instituciones</a:t>
            </a:r>
          </a:p>
        </p:txBody>
      </p:sp>
      <p:cxnSp>
        <p:nvCxnSpPr>
          <p:cNvPr id="98" name="Conector recto de flecha 97"/>
          <p:cNvCxnSpPr>
            <a:stCxn id="11" idx="0"/>
            <a:endCxn id="97" idx="2"/>
          </p:cNvCxnSpPr>
          <p:nvPr/>
        </p:nvCxnSpPr>
        <p:spPr>
          <a:xfrm flipV="1">
            <a:off x="9951874" y="1474280"/>
            <a:ext cx="0" cy="178526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Conector angular 110"/>
          <p:cNvCxnSpPr>
            <a:stCxn id="68" idx="0"/>
            <a:endCxn id="64" idx="2"/>
          </p:cNvCxnSpPr>
          <p:nvPr/>
        </p:nvCxnSpPr>
        <p:spPr>
          <a:xfrm rot="16200000" flipV="1">
            <a:off x="2244833" y="5910007"/>
            <a:ext cx="130140" cy="15910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3" name="Conector angular 112"/>
          <p:cNvCxnSpPr>
            <a:stCxn id="68" idx="0"/>
            <a:endCxn id="40" idx="2"/>
          </p:cNvCxnSpPr>
          <p:nvPr/>
        </p:nvCxnSpPr>
        <p:spPr>
          <a:xfrm rot="5400000" flipH="1" flipV="1">
            <a:off x="2264566" y="4809738"/>
            <a:ext cx="1226587" cy="1120002"/>
          </a:xfrm>
          <a:prstGeom prst="bentConnector3">
            <a:avLst>
              <a:gd name="adj1" fmla="val 3634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5" name="Conector angular 164"/>
          <p:cNvCxnSpPr>
            <a:stCxn id="43" idx="0"/>
            <a:endCxn id="31" idx="2"/>
          </p:cNvCxnSpPr>
          <p:nvPr/>
        </p:nvCxnSpPr>
        <p:spPr>
          <a:xfrm rot="5400000" flipH="1" flipV="1">
            <a:off x="2671149" y="3094461"/>
            <a:ext cx="341018" cy="1082566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9" name="Conector angular 168"/>
          <p:cNvCxnSpPr>
            <a:stCxn id="48" idx="0"/>
            <a:endCxn id="31" idx="2"/>
          </p:cNvCxnSpPr>
          <p:nvPr/>
        </p:nvCxnSpPr>
        <p:spPr>
          <a:xfrm rot="16200000" flipV="1">
            <a:off x="3804194" y="3043982"/>
            <a:ext cx="328964" cy="1171470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5" name="Conector angular 174"/>
          <p:cNvCxnSpPr>
            <a:stCxn id="55" idx="0"/>
            <a:endCxn id="34" idx="2"/>
          </p:cNvCxnSpPr>
          <p:nvPr/>
        </p:nvCxnSpPr>
        <p:spPr>
          <a:xfrm rot="5400000" flipH="1" flipV="1">
            <a:off x="6012677" y="3140754"/>
            <a:ext cx="326316" cy="980575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7" name="Conector angular 176"/>
          <p:cNvCxnSpPr>
            <a:stCxn id="60" idx="0"/>
            <a:endCxn id="34" idx="2"/>
          </p:cNvCxnSpPr>
          <p:nvPr/>
        </p:nvCxnSpPr>
        <p:spPr>
          <a:xfrm rot="16200000" flipV="1">
            <a:off x="7079972" y="3054035"/>
            <a:ext cx="319483" cy="1147179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1" name="Conector angular 180"/>
          <p:cNvCxnSpPr>
            <a:stCxn id="80" idx="0"/>
            <a:endCxn id="37" idx="2"/>
          </p:cNvCxnSpPr>
          <p:nvPr/>
        </p:nvCxnSpPr>
        <p:spPr>
          <a:xfrm rot="5400000" flipH="1" flipV="1">
            <a:off x="9265142" y="3103166"/>
            <a:ext cx="318231" cy="1050168"/>
          </a:xfrm>
          <a:prstGeom prst="bentConnector3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cxnSp>
      <p:cxnSp>
        <p:nvCxnSpPr>
          <p:cNvPr id="183" name="Conector angular 182"/>
          <p:cNvCxnSpPr>
            <a:stCxn id="85" idx="0"/>
            <a:endCxn id="37" idx="2"/>
          </p:cNvCxnSpPr>
          <p:nvPr/>
        </p:nvCxnSpPr>
        <p:spPr>
          <a:xfrm rot="16200000" flipV="1">
            <a:off x="10338326" y="3080150"/>
            <a:ext cx="318231" cy="1096200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5" name="Conector recto 184"/>
          <p:cNvCxnSpPr>
            <a:stCxn id="37" idx="2"/>
            <a:endCxn id="77" idx="0"/>
          </p:cNvCxnSpPr>
          <p:nvPr/>
        </p:nvCxnSpPr>
        <p:spPr>
          <a:xfrm>
            <a:off x="9949341" y="3469134"/>
            <a:ext cx="14307" cy="31456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7" name="Conector angular 186"/>
          <p:cNvCxnSpPr>
            <a:stCxn id="31" idx="0"/>
            <a:endCxn id="5" idx="2"/>
          </p:cNvCxnSpPr>
          <p:nvPr/>
        </p:nvCxnSpPr>
        <p:spPr>
          <a:xfrm rot="5400000" flipH="1" flipV="1">
            <a:off x="4913358" y="1276852"/>
            <a:ext cx="222367" cy="3283200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9" name="Conector angular 188"/>
          <p:cNvCxnSpPr>
            <a:stCxn id="37" idx="0"/>
            <a:endCxn id="5" idx="2"/>
          </p:cNvCxnSpPr>
          <p:nvPr/>
        </p:nvCxnSpPr>
        <p:spPr>
          <a:xfrm rot="16200000" flipV="1">
            <a:off x="8194608" y="1278801"/>
            <a:ext cx="226266" cy="3283200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3" name="Conector angular 192"/>
          <p:cNvCxnSpPr>
            <a:stCxn id="5" idx="0"/>
            <a:endCxn id="20" idx="2"/>
          </p:cNvCxnSpPr>
          <p:nvPr/>
        </p:nvCxnSpPr>
        <p:spPr>
          <a:xfrm rot="16200000" flipV="1">
            <a:off x="4929977" y="553008"/>
            <a:ext cx="191662" cy="3280667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5" name="Conector angular 194"/>
          <p:cNvCxnSpPr>
            <a:stCxn id="5" idx="0"/>
            <a:endCxn id="11" idx="2"/>
          </p:cNvCxnSpPr>
          <p:nvPr/>
        </p:nvCxnSpPr>
        <p:spPr>
          <a:xfrm rot="5400000" flipH="1" flipV="1">
            <a:off x="8197824" y="535124"/>
            <a:ext cx="222367" cy="3285733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7" name="Conector recto de flecha 196"/>
          <p:cNvCxnSpPr>
            <a:stCxn id="5" idx="0"/>
            <a:endCxn id="8" idx="2"/>
          </p:cNvCxnSpPr>
          <p:nvPr/>
        </p:nvCxnSpPr>
        <p:spPr>
          <a:xfrm flipV="1">
            <a:off x="6666141" y="2097511"/>
            <a:ext cx="0" cy="191662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9" name="Conector recto de flecha 198"/>
          <p:cNvCxnSpPr>
            <a:stCxn id="34" idx="0"/>
            <a:endCxn id="5" idx="2"/>
          </p:cNvCxnSpPr>
          <p:nvPr/>
        </p:nvCxnSpPr>
        <p:spPr>
          <a:xfrm flipV="1">
            <a:off x="6666123" y="2807268"/>
            <a:ext cx="18" cy="225015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5" name="Conector angular 204"/>
          <p:cNvCxnSpPr>
            <a:stCxn id="94" idx="0"/>
            <a:endCxn id="23" idx="2"/>
          </p:cNvCxnSpPr>
          <p:nvPr/>
        </p:nvCxnSpPr>
        <p:spPr>
          <a:xfrm rot="5400000" flipH="1" flipV="1">
            <a:off x="4838234" y="-762098"/>
            <a:ext cx="377680" cy="3283200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7" name="Conector angular 206"/>
          <p:cNvCxnSpPr>
            <a:stCxn id="97" idx="0"/>
            <a:endCxn id="23" idx="2"/>
          </p:cNvCxnSpPr>
          <p:nvPr/>
        </p:nvCxnSpPr>
        <p:spPr>
          <a:xfrm rot="16200000" flipV="1">
            <a:off x="8125465" y="-766129"/>
            <a:ext cx="369618" cy="3283200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0" name="Conector recto de flecha 209"/>
          <p:cNvCxnSpPr>
            <a:stCxn id="89" idx="0"/>
            <a:endCxn id="23" idx="2"/>
          </p:cNvCxnSpPr>
          <p:nvPr/>
        </p:nvCxnSpPr>
        <p:spPr>
          <a:xfrm flipV="1">
            <a:off x="6666141" y="690662"/>
            <a:ext cx="2533" cy="369589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Rectángulo 53"/>
          <p:cNvSpPr/>
          <p:nvPr/>
        </p:nvSpPr>
        <p:spPr>
          <a:xfrm>
            <a:off x="6801702" y="5101612"/>
            <a:ext cx="1011600" cy="95040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/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Presencia de violencia y discriminación por razones de género, en el ámbito educativo </a:t>
            </a:r>
          </a:p>
        </p:txBody>
      </p:sp>
      <p:cxnSp>
        <p:nvCxnSpPr>
          <p:cNvPr id="62" name="Conector angular 61"/>
          <p:cNvCxnSpPr>
            <a:stCxn id="54" idx="0"/>
            <a:endCxn id="52" idx="2"/>
          </p:cNvCxnSpPr>
          <p:nvPr/>
        </p:nvCxnSpPr>
        <p:spPr>
          <a:xfrm rot="16200000" flipV="1">
            <a:off x="6844859" y="4638969"/>
            <a:ext cx="363846" cy="561440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2" name="Conector angular 181"/>
          <p:cNvCxnSpPr>
            <a:stCxn id="54" idx="0"/>
            <a:endCxn id="60" idx="2"/>
          </p:cNvCxnSpPr>
          <p:nvPr/>
        </p:nvCxnSpPr>
        <p:spPr>
          <a:xfrm rot="5400000" flipH="1" flipV="1">
            <a:off x="7378479" y="4666789"/>
            <a:ext cx="363846" cy="505800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6" name="Conector angular 185"/>
          <p:cNvCxnSpPr>
            <a:stCxn id="52" idx="0"/>
            <a:endCxn id="34" idx="2"/>
          </p:cNvCxnSpPr>
          <p:nvPr/>
        </p:nvCxnSpPr>
        <p:spPr>
          <a:xfrm rot="16200000" flipV="1">
            <a:off x="6546352" y="3587655"/>
            <a:ext cx="319483" cy="79939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0" name="Conector angular 189"/>
          <p:cNvCxnSpPr>
            <a:stCxn id="40" idx="0"/>
            <a:endCxn id="31" idx="2"/>
          </p:cNvCxnSpPr>
          <p:nvPr/>
        </p:nvCxnSpPr>
        <p:spPr>
          <a:xfrm rot="16200000" flipV="1">
            <a:off x="3239996" y="3608180"/>
            <a:ext cx="340810" cy="54919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7685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 rot="16200000">
            <a:off x="-3180044" y="3169952"/>
            <a:ext cx="6858000" cy="518096"/>
          </a:xfrm>
          <a:prstGeom prst="rect">
            <a:avLst/>
          </a:prstGeom>
          <a:solidFill>
            <a:srgbClr val="E7E4DB"/>
          </a:solidFill>
          <a:ln w="3175">
            <a:solidFill>
              <a:schemeClr val="bg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Atención a Pueblos Indígenas</a:t>
            </a:r>
          </a:p>
        </p:txBody>
      </p:sp>
      <p:sp>
        <p:nvSpPr>
          <p:cNvPr id="5" name="Rectángulo 4"/>
          <p:cNvSpPr/>
          <p:nvPr/>
        </p:nvSpPr>
        <p:spPr>
          <a:xfrm>
            <a:off x="1073991" y="2586629"/>
            <a:ext cx="10873366" cy="518095"/>
          </a:xfrm>
          <a:prstGeom prst="rect">
            <a:avLst/>
          </a:prstGeom>
          <a:solidFill>
            <a:srgbClr val="A8123E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población indígena y </a:t>
            </a:r>
            <a:r>
              <a:rPr lang="es-MX" sz="1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afromexicana</a:t>
            </a:r>
            <a:r>
              <a:rPr lang="es-MX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 estado de Puebla viven la violación de sus derechos </a:t>
            </a:r>
            <a:endParaRPr lang="es-MX" sz="1000" b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4910274" y="1808441"/>
            <a:ext cx="3204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Alta vulnerabilidad de derechos de los pueblos indígenas y afromexicanos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8758591" y="1826720"/>
            <a:ext cx="3204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Bajo poder adquisitivo de la población indígena y </a:t>
            </a:r>
            <a:r>
              <a:rPr lang="es-MX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afromexicana</a:t>
            </a:r>
            <a:endParaRPr lang="es-MX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1086022" y="1893626"/>
            <a:ext cx="3204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MX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MX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Instrumentos de política pública ajenos                 a las prioridades y necesidades de los pueblos indígenas y afromexicanos</a:t>
            </a:r>
          </a:p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MX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MX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ángulo 22"/>
          <p:cNvSpPr/>
          <p:nvPr/>
        </p:nvSpPr>
        <p:spPr>
          <a:xfrm>
            <a:off x="1070811" y="152902"/>
            <a:ext cx="10888578" cy="518095"/>
          </a:xfrm>
          <a:prstGeom prst="rect">
            <a:avLst/>
          </a:prstGeom>
          <a:solidFill>
            <a:srgbClr val="691C32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Aumento de la desigualdad</a:t>
            </a:r>
          </a:p>
        </p:txBody>
      </p:sp>
      <p:sp>
        <p:nvSpPr>
          <p:cNvPr id="31" name="Rectángulo 30"/>
          <p:cNvSpPr/>
          <p:nvPr/>
        </p:nvSpPr>
        <p:spPr>
          <a:xfrm>
            <a:off x="1067004" y="3381930"/>
            <a:ext cx="3204000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Limitados instrumentos de políticas públicas de los tres órdenes de gobierno para el fortalecimiento de los pueblos indígenas y afromexicanos </a:t>
            </a:r>
          </a:p>
        </p:txBody>
      </p:sp>
      <p:sp>
        <p:nvSpPr>
          <p:cNvPr id="34" name="Rectángulo 33"/>
          <p:cNvSpPr/>
          <p:nvPr/>
        </p:nvSpPr>
        <p:spPr>
          <a:xfrm>
            <a:off x="4909449" y="3387889"/>
            <a:ext cx="3204000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Acciones mínimas de fortalecimiento para el desarrollo integral de los pueblos indígenas y afromexicanos </a:t>
            </a:r>
          </a:p>
        </p:txBody>
      </p:sp>
      <p:sp>
        <p:nvSpPr>
          <p:cNvPr id="37" name="Rectángulo 36"/>
          <p:cNvSpPr/>
          <p:nvPr/>
        </p:nvSpPr>
        <p:spPr>
          <a:xfrm>
            <a:off x="8758591" y="3364303"/>
            <a:ext cx="3204000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Pocas iniciativas de emprendimiento productivo en municipios con población indígena y </a:t>
            </a:r>
            <a:r>
              <a:rPr lang="es-MX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afromexicana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 el sector primario prioritariamente con mujeres y jóvenes</a:t>
            </a:r>
          </a:p>
        </p:txBody>
      </p:sp>
      <p:sp>
        <p:nvSpPr>
          <p:cNvPr id="40" name="Rectángulo 39"/>
          <p:cNvSpPr/>
          <p:nvPr/>
        </p:nvSpPr>
        <p:spPr>
          <a:xfrm>
            <a:off x="2163204" y="4235111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 conocimiento de los derechos de la población indígena y </a:t>
            </a:r>
            <a:r>
              <a:rPr lang="es-MX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afromexicana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lo que no contribuye a generar igualdad de oportunidades</a:t>
            </a:r>
          </a:p>
        </p:txBody>
      </p:sp>
      <p:sp>
        <p:nvSpPr>
          <p:cNvPr id="43" name="Rectángulo 42"/>
          <p:cNvSpPr/>
          <p:nvPr/>
        </p:nvSpPr>
        <p:spPr>
          <a:xfrm>
            <a:off x="1077263" y="4232829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Limitados acuerdos de coordinación interinstitucional en beneficio de los pueblos indígenas y afromexicanos</a:t>
            </a:r>
          </a:p>
        </p:txBody>
      </p:sp>
      <p:sp>
        <p:nvSpPr>
          <p:cNvPr id="48" name="Rectángulo 47"/>
          <p:cNvSpPr/>
          <p:nvPr/>
        </p:nvSpPr>
        <p:spPr>
          <a:xfrm>
            <a:off x="3241034" y="4232829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Limitada legislación a favor de los pueblos indígenas y afromexicanos</a:t>
            </a:r>
          </a:p>
        </p:txBody>
      </p:sp>
      <p:sp>
        <p:nvSpPr>
          <p:cNvPr id="52" name="Rectángulo 51"/>
          <p:cNvSpPr/>
          <p:nvPr/>
        </p:nvSpPr>
        <p:spPr>
          <a:xfrm>
            <a:off x="5504698" y="4230447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Escasos procesos  de consulta para la implementación de proyectos de  desarrollo comunitario</a:t>
            </a:r>
          </a:p>
        </p:txBody>
      </p:sp>
      <p:sp>
        <p:nvSpPr>
          <p:cNvPr id="55" name="Rectángulo 54"/>
          <p:cNvSpPr/>
          <p:nvPr/>
        </p:nvSpPr>
        <p:spPr>
          <a:xfrm>
            <a:off x="4406878" y="4230447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Acciones mínimas de promoción,  preservación, protección, fortalecimiento y desarrollo del patrimonio cultural </a:t>
            </a:r>
          </a:p>
        </p:txBody>
      </p:sp>
      <p:sp>
        <p:nvSpPr>
          <p:cNvPr id="60" name="Rectángulo 59"/>
          <p:cNvSpPr/>
          <p:nvPr/>
        </p:nvSpPr>
        <p:spPr>
          <a:xfrm>
            <a:off x="6602518" y="4232829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Diferentes criterios  para atender la problemática de los pueblos indígenas y afromexicanos </a:t>
            </a:r>
          </a:p>
        </p:txBody>
      </p:sp>
      <p:sp>
        <p:nvSpPr>
          <p:cNvPr id="66" name="Rectángulo 65"/>
          <p:cNvSpPr/>
          <p:nvPr/>
        </p:nvSpPr>
        <p:spPr>
          <a:xfrm>
            <a:off x="9861740" y="4235843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Altos niveles de pobreza los pueblos indígenas y afromexicanos </a:t>
            </a:r>
          </a:p>
        </p:txBody>
      </p:sp>
      <p:sp>
        <p:nvSpPr>
          <p:cNvPr id="70" name="Rectángulo 69"/>
          <p:cNvSpPr/>
          <p:nvPr/>
        </p:nvSpPr>
        <p:spPr>
          <a:xfrm>
            <a:off x="10360591" y="5822193"/>
            <a:ext cx="1011600" cy="95040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 presupuesto para atender las necesidades de los pueblos indígenas y afromexicanos </a:t>
            </a:r>
          </a:p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2" name="Conector recto de flecha 71"/>
          <p:cNvCxnSpPr>
            <a:stCxn id="20" idx="0"/>
            <a:endCxn id="75" idx="2"/>
          </p:cNvCxnSpPr>
          <p:nvPr/>
        </p:nvCxnSpPr>
        <p:spPr>
          <a:xfrm flipV="1">
            <a:off x="2688022" y="1416224"/>
            <a:ext cx="0" cy="477402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ángulo 74"/>
          <p:cNvSpPr/>
          <p:nvPr/>
        </p:nvSpPr>
        <p:spPr>
          <a:xfrm>
            <a:off x="1086022" y="1002224"/>
            <a:ext cx="3204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Baja contribución al bienestar de los pueblos indígenas y afromexicanos</a:t>
            </a:r>
          </a:p>
        </p:txBody>
      </p:sp>
      <p:cxnSp>
        <p:nvCxnSpPr>
          <p:cNvPr id="76" name="Conector recto de flecha 75"/>
          <p:cNvCxnSpPr>
            <a:stCxn id="8" idx="0"/>
            <a:endCxn id="79" idx="2"/>
          </p:cNvCxnSpPr>
          <p:nvPr/>
        </p:nvCxnSpPr>
        <p:spPr>
          <a:xfrm flipH="1" flipV="1">
            <a:off x="6495316" y="1436625"/>
            <a:ext cx="16958" cy="371816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ángulo 78"/>
          <p:cNvSpPr/>
          <p:nvPr/>
        </p:nvSpPr>
        <p:spPr>
          <a:xfrm>
            <a:off x="4893316" y="1022625"/>
            <a:ext cx="3204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MX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Deterioro de la identidad de los pueblos indígenas y afromexicanos</a:t>
            </a:r>
          </a:p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cxnSp>
        <p:nvCxnSpPr>
          <p:cNvPr id="80" name="Conector recto de flecha 79"/>
          <p:cNvCxnSpPr>
            <a:stCxn id="11" idx="0"/>
            <a:endCxn id="83" idx="2"/>
          </p:cNvCxnSpPr>
          <p:nvPr/>
        </p:nvCxnSpPr>
        <p:spPr>
          <a:xfrm flipV="1">
            <a:off x="10360591" y="1446181"/>
            <a:ext cx="0" cy="380539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ángulo 82"/>
          <p:cNvSpPr/>
          <p:nvPr/>
        </p:nvSpPr>
        <p:spPr>
          <a:xfrm>
            <a:off x="8758591" y="1032181"/>
            <a:ext cx="3204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Incrementan los niveles de pobreza</a:t>
            </a:r>
          </a:p>
        </p:txBody>
      </p:sp>
      <p:sp>
        <p:nvSpPr>
          <p:cNvPr id="86" name="Rectángulo 85"/>
          <p:cNvSpPr/>
          <p:nvPr/>
        </p:nvSpPr>
        <p:spPr>
          <a:xfrm>
            <a:off x="10947789" y="4235111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Escasas opciones productivas en las que participen mujeres y jóvenes de los pueblos indígenas y afromexicanos </a:t>
            </a:r>
          </a:p>
        </p:txBody>
      </p:sp>
      <p:sp>
        <p:nvSpPr>
          <p:cNvPr id="91" name="Rectángulo 90"/>
          <p:cNvSpPr/>
          <p:nvPr/>
        </p:nvSpPr>
        <p:spPr>
          <a:xfrm>
            <a:off x="8780575" y="4235111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información disponible sobre las condiciones socioeconómicas de los pueblos indígenas y afromexicanos</a:t>
            </a:r>
          </a:p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Rectángulo 92"/>
          <p:cNvSpPr/>
          <p:nvPr/>
        </p:nvSpPr>
        <p:spPr>
          <a:xfrm>
            <a:off x="7705188" y="4235111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es-MX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 conocimiento de las técnicas productivas indígenas para mantener la identidad de sus productos</a:t>
            </a:r>
          </a:p>
          <a:p>
            <a:pPr algn="ctr"/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96" name="Conector angular 95"/>
          <p:cNvCxnSpPr>
            <a:stCxn id="70" idx="0"/>
            <a:endCxn id="66" idx="2"/>
          </p:cNvCxnSpPr>
          <p:nvPr/>
        </p:nvCxnSpPr>
        <p:spPr>
          <a:xfrm rot="16200000" flipV="1">
            <a:off x="10298991" y="5254792"/>
            <a:ext cx="635950" cy="498851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8" name="Conector angular 97"/>
          <p:cNvCxnSpPr>
            <a:stCxn id="70" idx="0"/>
            <a:endCxn id="86" idx="2"/>
          </p:cNvCxnSpPr>
          <p:nvPr/>
        </p:nvCxnSpPr>
        <p:spPr>
          <a:xfrm rot="5400000" flipH="1" flipV="1">
            <a:off x="10841649" y="5210253"/>
            <a:ext cx="636682" cy="587198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0" name="Conector angular 99"/>
          <p:cNvCxnSpPr>
            <a:stCxn id="43" idx="0"/>
            <a:endCxn id="31" idx="2"/>
          </p:cNvCxnSpPr>
          <p:nvPr/>
        </p:nvCxnSpPr>
        <p:spPr>
          <a:xfrm rot="5400000" flipH="1" flipV="1">
            <a:off x="1918384" y="3482210"/>
            <a:ext cx="415299" cy="1085941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Conector angular 101"/>
          <p:cNvCxnSpPr>
            <a:stCxn id="48" idx="0"/>
            <a:endCxn id="31" idx="2"/>
          </p:cNvCxnSpPr>
          <p:nvPr/>
        </p:nvCxnSpPr>
        <p:spPr>
          <a:xfrm rot="16200000" flipV="1">
            <a:off x="3000270" y="3486265"/>
            <a:ext cx="415299" cy="1077830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4" name="Conector recto 103"/>
          <p:cNvCxnSpPr>
            <a:stCxn id="40" idx="0"/>
            <a:endCxn id="31" idx="2"/>
          </p:cNvCxnSpPr>
          <p:nvPr/>
        </p:nvCxnSpPr>
        <p:spPr>
          <a:xfrm flipV="1">
            <a:off x="2669004" y="3817530"/>
            <a:ext cx="0" cy="417581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8" name="Conector angular 107"/>
          <p:cNvCxnSpPr>
            <a:stCxn id="55" idx="0"/>
            <a:endCxn id="34" idx="2"/>
          </p:cNvCxnSpPr>
          <p:nvPr/>
        </p:nvCxnSpPr>
        <p:spPr>
          <a:xfrm rot="5400000" flipH="1" flipV="1">
            <a:off x="5508584" y="3227583"/>
            <a:ext cx="406958" cy="1598771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0" name="Conector angular 109"/>
          <p:cNvCxnSpPr>
            <a:stCxn id="60" idx="0"/>
            <a:endCxn id="34" idx="2"/>
          </p:cNvCxnSpPr>
          <p:nvPr/>
        </p:nvCxnSpPr>
        <p:spPr>
          <a:xfrm rot="16200000" flipV="1">
            <a:off x="6605214" y="3729724"/>
            <a:ext cx="409340" cy="596869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6" name="Conector angular 115"/>
          <p:cNvCxnSpPr>
            <a:stCxn id="93" idx="0"/>
            <a:endCxn id="37" idx="2"/>
          </p:cNvCxnSpPr>
          <p:nvPr/>
        </p:nvCxnSpPr>
        <p:spPr>
          <a:xfrm rot="5400000" flipH="1" flipV="1">
            <a:off x="9068185" y="2942706"/>
            <a:ext cx="435208" cy="2149603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8" name="Conector angular 117"/>
          <p:cNvCxnSpPr>
            <a:stCxn id="86" idx="0"/>
            <a:endCxn id="37" idx="2"/>
          </p:cNvCxnSpPr>
          <p:nvPr/>
        </p:nvCxnSpPr>
        <p:spPr>
          <a:xfrm rot="16200000" flipV="1">
            <a:off x="10689486" y="3471008"/>
            <a:ext cx="435208" cy="1092998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0" name="Conector angular 119"/>
          <p:cNvCxnSpPr>
            <a:stCxn id="91" idx="0"/>
            <a:endCxn id="37" idx="2"/>
          </p:cNvCxnSpPr>
          <p:nvPr/>
        </p:nvCxnSpPr>
        <p:spPr>
          <a:xfrm rot="5400000" flipH="1" flipV="1">
            <a:off x="9605879" y="3480399"/>
            <a:ext cx="435208" cy="1074216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3" name="Conector angular 122"/>
          <p:cNvCxnSpPr>
            <a:stCxn id="66" idx="0"/>
            <a:endCxn id="37" idx="2"/>
          </p:cNvCxnSpPr>
          <p:nvPr/>
        </p:nvCxnSpPr>
        <p:spPr>
          <a:xfrm rot="16200000" flipV="1">
            <a:off x="10146096" y="4014398"/>
            <a:ext cx="435940" cy="6949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5" name="Conector angular 124"/>
          <p:cNvCxnSpPr>
            <a:stCxn id="31" idx="0"/>
            <a:endCxn id="5" idx="2"/>
          </p:cNvCxnSpPr>
          <p:nvPr/>
        </p:nvCxnSpPr>
        <p:spPr>
          <a:xfrm rot="5400000" flipH="1" flipV="1">
            <a:off x="4451236" y="1322492"/>
            <a:ext cx="277206" cy="3841670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8" name="Conector angular 127"/>
          <p:cNvCxnSpPr>
            <a:stCxn id="37" idx="0"/>
            <a:endCxn id="5" idx="2"/>
          </p:cNvCxnSpPr>
          <p:nvPr/>
        </p:nvCxnSpPr>
        <p:spPr>
          <a:xfrm rot="16200000" flipV="1">
            <a:off x="8305844" y="1309555"/>
            <a:ext cx="259579" cy="3849917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2" name="Conector angular 131"/>
          <p:cNvCxnSpPr>
            <a:stCxn id="34" idx="0"/>
            <a:endCxn id="5" idx="2"/>
          </p:cNvCxnSpPr>
          <p:nvPr/>
        </p:nvCxnSpPr>
        <p:spPr>
          <a:xfrm rot="16200000" flipV="1">
            <a:off x="6369480" y="3245919"/>
            <a:ext cx="283165" cy="775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4" name="Conector angular 133"/>
          <p:cNvCxnSpPr>
            <a:stCxn id="5" idx="0"/>
            <a:endCxn id="11" idx="2"/>
          </p:cNvCxnSpPr>
          <p:nvPr/>
        </p:nvCxnSpPr>
        <p:spPr>
          <a:xfrm rot="5400000" flipH="1" flipV="1">
            <a:off x="8262678" y="488717"/>
            <a:ext cx="345909" cy="3849917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6" name="Conector angular 135"/>
          <p:cNvCxnSpPr>
            <a:stCxn id="5" idx="0"/>
            <a:endCxn id="20" idx="2"/>
          </p:cNvCxnSpPr>
          <p:nvPr/>
        </p:nvCxnSpPr>
        <p:spPr>
          <a:xfrm rot="16200000" flipV="1">
            <a:off x="4459847" y="535802"/>
            <a:ext cx="279003" cy="3822652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6" name="Conector angular 145"/>
          <p:cNvCxnSpPr>
            <a:stCxn id="75" idx="0"/>
            <a:endCxn id="23" idx="2"/>
          </p:cNvCxnSpPr>
          <p:nvPr/>
        </p:nvCxnSpPr>
        <p:spPr>
          <a:xfrm rot="5400000" flipH="1" flipV="1">
            <a:off x="4435948" y="-1076928"/>
            <a:ext cx="331227" cy="3827078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8" name="Conector angular 147"/>
          <p:cNvCxnSpPr>
            <a:stCxn id="83" idx="0"/>
            <a:endCxn id="23" idx="2"/>
          </p:cNvCxnSpPr>
          <p:nvPr/>
        </p:nvCxnSpPr>
        <p:spPr>
          <a:xfrm rot="16200000" flipV="1">
            <a:off x="8257254" y="-1071157"/>
            <a:ext cx="361184" cy="3845491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1" name="Conector angular 150"/>
          <p:cNvCxnSpPr>
            <a:stCxn id="79" idx="0"/>
            <a:endCxn id="23" idx="2"/>
          </p:cNvCxnSpPr>
          <p:nvPr/>
        </p:nvCxnSpPr>
        <p:spPr>
          <a:xfrm rot="5400000" flipH="1" flipV="1">
            <a:off x="6329394" y="836919"/>
            <a:ext cx="351628" cy="19784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4" name="Conector angular 193"/>
          <p:cNvCxnSpPr>
            <a:stCxn id="52" idx="0"/>
            <a:endCxn id="34" idx="2"/>
          </p:cNvCxnSpPr>
          <p:nvPr/>
        </p:nvCxnSpPr>
        <p:spPr>
          <a:xfrm rot="5400000" flipH="1" flipV="1">
            <a:off x="6057494" y="3776493"/>
            <a:ext cx="406958" cy="500951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Conector recto de flecha 63"/>
          <p:cNvCxnSpPr>
            <a:stCxn id="5" idx="0"/>
            <a:endCxn id="8" idx="2"/>
          </p:cNvCxnSpPr>
          <p:nvPr/>
        </p:nvCxnSpPr>
        <p:spPr>
          <a:xfrm flipV="1">
            <a:off x="6510674" y="2222441"/>
            <a:ext cx="1600" cy="364188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26307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 rot="16200000">
            <a:off x="-3180044" y="3169952"/>
            <a:ext cx="6858000" cy="518096"/>
          </a:xfrm>
          <a:prstGeom prst="rect">
            <a:avLst/>
          </a:prstGeom>
          <a:solidFill>
            <a:srgbClr val="E7E4DB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Atención a Grupos Prioritarios</a:t>
            </a:r>
          </a:p>
        </p:txBody>
      </p:sp>
      <p:grpSp>
        <p:nvGrpSpPr>
          <p:cNvPr id="3" name="Grupo 2"/>
          <p:cNvGrpSpPr/>
          <p:nvPr/>
        </p:nvGrpSpPr>
        <p:grpSpPr>
          <a:xfrm>
            <a:off x="1330061" y="2580634"/>
            <a:ext cx="9770400" cy="518095"/>
            <a:chOff x="1328340" y="2180507"/>
            <a:chExt cx="2471900" cy="421823"/>
          </a:xfrm>
        </p:grpSpPr>
        <p:sp>
          <p:nvSpPr>
            <p:cNvPr id="4" name="Rectángulo 3"/>
            <p:cNvSpPr/>
            <p:nvPr/>
          </p:nvSpPr>
          <p:spPr>
            <a:xfrm>
              <a:off x="1328340" y="2180507"/>
              <a:ext cx="2471900" cy="421823"/>
            </a:xfrm>
            <a:prstGeom prst="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Rectángulo 4"/>
            <p:cNvSpPr/>
            <p:nvPr/>
          </p:nvSpPr>
          <p:spPr>
            <a:xfrm>
              <a:off x="1328340" y="2180507"/>
              <a:ext cx="2471900" cy="421823"/>
            </a:xfrm>
            <a:prstGeom prst="rect">
              <a:avLst/>
            </a:prstGeom>
            <a:solidFill>
              <a:srgbClr val="A8123E"/>
            </a:solidFill>
            <a:ln w="3175">
              <a:solidFill>
                <a:schemeClr val="bg2">
                  <a:lumMod val="50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Programas mínimos para atender a la población vulnerable del estado de Puebla</a:t>
              </a:r>
            </a:p>
          </p:txBody>
        </p:sp>
      </p:grpSp>
      <p:sp>
        <p:nvSpPr>
          <p:cNvPr id="8" name="Rectángulo 7"/>
          <p:cNvSpPr/>
          <p:nvPr/>
        </p:nvSpPr>
        <p:spPr>
          <a:xfrm>
            <a:off x="3795185" y="1673927"/>
            <a:ext cx="2340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Bajo acceso a la salud, alimentación y vivienda de las personas adultas mayores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6263716" y="1649214"/>
            <a:ext cx="2340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Disminuye el nivel adquisitivo de las personas con discapacidad</a:t>
            </a:r>
          </a:p>
        </p:txBody>
      </p:sp>
      <p:sp>
        <p:nvSpPr>
          <p:cNvPr id="20" name="Rectángulo 19"/>
          <p:cNvSpPr/>
          <p:nvPr/>
        </p:nvSpPr>
        <p:spPr>
          <a:xfrm>
            <a:off x="1326655" y="1676094"/>
            <a:ext cx="2340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Alta vulneración a los derechos de               las niñas, niños y adolescentes</a:t>
            </a:r>
          </a:p>
        </p:txBody>
      </p:sp>
      <p:sp>
        <p:nvSpPr>
          <p:cNvPr id="23" name="Rectángulo 22"/>
          <p:cNvSpPr/>
          <p:nvPr/>
        </p:nvSpPr>
        <p:spPr>
          <a:xfrm>
            <a:off x="1330061" y="228442"/>
            <a:ext cx="9770400" cy="518095"/>
          </a:xfrm>
          <a:prstGeom prst="rect">
            <a:avLst/>
          </a:prstGeom>
          <a:solidFill>
            <a:srgbClr val="691C1E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Atención mínima a la población vulnerable </a:t>
            </a:r>
          </a:p>
        </p:txBody>
      </p:sp>
      <p:sp>
        <p:nvSpPr>
          <p:cNvPr id="31" name="Rectángulo 30"/>
          <p:cNvSpPr/>
          <p:nvPr/>
        </p:nvSpPr>
        <p:spPr>
          <a:xfrm>
            <a:off x="1330061" y="3360015"/>
            <a:ext cx="3204000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Insuficientes acciones para la protección de las niñas, niños, adolescentes y migrantes</a:t>
            </a:r>
          </a:p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ángulo 33"/>
          <p:cNvSpPr/>
          <p:nvPr/>
        </p:nvSpPr>
        <p:spPr>
          <a:xfrm>
            <a:off x="4630059" y="3366320"/>
            <a:ext cx="3204000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observancia a los derechos de las personas adultas mayores</a:t>
            </a:r>
          </a:p>
        </p:txBody>
      </p:sp>
      <p:sp>
        <p:nvSpPr>
          <p:cNvPr id="37" name="Rectángulo 36"/>
          <p:cNvSpPr/>
          <p:nvPr/>
        </p:nvSpPr>
        <p:spPr>
          <a:xfrm>
            <a:off x="7895740" y="3371469"/>
            <a:ext cx="3204000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integración de las personas con discapacidad al sector económico</a:t>
            </a:r>
          </a:p>
        </p:txBody>
      </p:sp>
      <p:sp>
        <p:nvSpPr>
          <p:cNvPr id="40" name="Rectángulo 39"/>
          <p:cNvSpPr/>
          <p:nvPr/>
        </p:nvSpPr>
        <p:spPr>
          <a:xfrm>
            <a:off x="3503414" y="4145713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Alta presencia de violencia intrafamiliar</a:t>
            </a:r>
          </a:p>
        </p:txBody>
      </p:sp>
      <p:sp>
        <p:nvSpPr>
          <p:cNvPr id="43" name="Rectángulo 42"/>
          <p:cNvSpPr/>
          <p:nvPr/>
        </p:nvSpPr>
        <p:spPr>
          <a:xfrm>
            <a:off x="2413376" y="4145713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Poco interés de la sociedad civil para contribuir en el mejoramiento de las condiciones para niñas, niños y adolescentes</a:t>
            </a:r>
          </a:p>
        </p:txBody>
      </p:sp>
      <p:sp>
        <p:nvSpPr>
          <p:cNvPr id="48" name="Rectángulo 47"/>
          <p:cNvSpPr/>
          <p:nvPr/>
        </p:nvSpPr>
        <p:spPr>
          <a:xfrm>
            <a:off x="4582538" y="4145713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 uso del criterio de usos y costumbre en las comunidades rurales</a:t>
            </a:r>
          </a:p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Rectángulo 51"/>
          <p:cNvSpPr/>
          <p:nvPr/>
        </p:nvSpPr>
        <p:spPr>
          <a:xfrm>
            <a:off x="1323337" y="4145713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vinculación entre los tres niveles de gobierno para generar políticas que beneficien a grupos vulnerables</a:t>
            </a:r>
          </a:p>
        </p:txBody>
      </p:sp>
      <p:sp>
        <p:nvSpPr>
          <p:cNvPr id="59" name="Rectángulo 58"/>
          <p:cNvSpPr/>
          <p:nvPr/>
        </p:nvSpPr>
        <p:spPr>
          <a:xfrm>
            <a:off x="3503485" y="5353766"/>
            <a:ext cx="1011600" cy="95040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Altos niveles de pobreza en el núcleo familiar </a:t>
            </a:r>
          </a:p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Rectángulo 63"/>
          <p:cNvSpPr/>
          <p:nvPr/>
        </p:nvSpPr>
        <p:spPr>
          <a:xfrm>
            <a:off x="5678739" y="4145713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esquema de comunicación de       los derechos que tienen las y las personas adultas mayores</a:t>
            </a:r>
          </a:p>
        </p:txBody>
      </p:sp>
      <p:sp>
        <p:nvSpPr>
          <p:cNvPr id="72" name="Rectángulo 71"/>
          <p:cNvSpPr/>
          <p:nvPr/>
        </p:nvSpPr>
        <p:spPr>
          <a:xfrm>
            <a:off x="6752049" y="4145713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legislación a favor de las personas adultas mayores</a:t>
            </a:r>
          </a:p>
        </p:txBody>
      </p:sp>
      <p:sp>
        <p:nvSpPr>
          <p:cNvPr id="76" name="Rectángulo 75"/>
          <p:cNvSpPr/>
          <p:nvPr/>
        </p:nvSpPr>
        <p:spPr>
          <a:xfrm>
            <a:off x="5867914" y="5345266"/>
            <a:ext cx="1011600" cy="95040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Aumento de violencia familiar contra las personas adultas mayores</a:t>
            </a:r>
          </a:p>
        </p:txBody>
      </p:sp>
      <p:sp>
        <p:nvSpPr>
          <p:cNvPr id="80" name="Rectángulo 79"/>
          <p:cNvSpPr/>
          <p:nvPr/>
        </p:nvSpPr>
        <p:spPr>
          <a:xfrm>
            <a:off x="7089888" y="5345266"/>
            <a:ext cx="1011600" cy="95040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Alta discriminación laboral a las personas adultas mayores</a:t>
            </a:r>
          </a:p>
        </p:txBody>
      </p:sp>
      <p:sp>
        <p:nvSpPr>
          <p:cNvPr id="84" name="Rectángulo 83"/>
          <p:cNvSpPr/>
          <p:nvPr/>
        </p:nvSpPr>
        <p:spPr>
          <a:xfrm>
            <a:off x="8973889" y="4131681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Poco interés por parte del sector empresarial para generar espacios laborales para las personas con discapacidad</a:t>
            </a:r>
          </a:p>
        </p:txBody>
      </p:sp>
      <p:sp>
        <p:nvSpPr>
          <p:cNvPr id="87" name="Rectángulo 86"/>
          <p:cNvSpPr/>
          <p:nvPr/>
        </p:nvSpPr>
        <p:spPr>
          <a:xfrm>
            <a:off x="7862969" y="4131681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Pocas acciones de capacitación para  el trabajo en favor de las personas con discapacidad </a:t>
            </a:r>
          </a:p>
        </p:txBody>
      </p:sp>
      <p:sp>
        <p:nvSpPr>
          <p:cNvPr id="92" name="Rectángulo 91"/>
          <p:cNvSpPr/>
          <p:nvPr/>
        </p:nvSpPr>
        <p:spPr>
          <a:xfrm>
            <a:off x="10084809" y="4131681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Deficientes legislación para favorecer a las personas con discapacidad</a:t>
            </a:r>
          </a:p>
        </p:txBody>
      </p:sp>
      <p:sp>
        <p:nvSpPr>
          <p:cNvPr id="96" name="Rectángulo 95"/>
          <p:cNvSpPr/>
          <p:nvPr/>
        </p:nvSpPr>
        <p:spPr>
          <a:xfrm>
            <a:off x="8253940" y="5353766"/>
            <a:ext cx="1011600" cy="95040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 presupuesto para         la atención de las personas con discapacidad </a:t>
            </a:r>
          </a:p>
        </p:txBody>
      </p:sp>
      <p:sp>
        <p:nvSpPr>
          <p:cNvPr id="100" name="Rectángulo 99"/>
          <p:cNvSpPr/>
          <p:nvPr/>
        </p:nvSpPr>
        <p:spPr>
          <a:xfrm>
            <a:off x="1323337" y="1001476"/>
            <a:ext cx="2340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Incremento de problemas psicosociales</a:t>
            </a:r>
          </a:p>
        </p:txBody>
      </p:sp>
      <p:cxnSp>
        <p:nvCxnSpPr>
          <p:cNvPr id="101" name="Conector recto de flecha 100"/>
          <p:cNvCxnSpPr>
            <a:cxnSpLocks/>
            <a:stCxn id="20" idx="0"/>
            <a:endCxn id="100" idx="2"/>
          </p:cNvCxnSpPr>
          <p:nvPr/>
        </p:nvCxnSpPr>
        <p:spPr>
          <a:xfrm flipH="1" flipV="1">
            <a:off x="2493337" y="1415476"/>
            <a:ext cx="3318" cy="260618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Rectángulo 103"/>
          <p:cNvSpPr/>
          <p:nvPr/>
        </p:nvSpPr>
        <p:spPr>
          <a:xfrm>
            <a:off x="3801016" y="1001324"/>
            <a:ext cx="2340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Alto riesgo de contraer enfermedades</a:t>
            </a:r>
          </a:p>
        </p:txBody>
      </p:sp>
      <p:cxnSp>
        <p:nvCxnSpPr>
          <p:cNvPr id="105" name="Conector recto de flecha 104"/>
          <p:cNvCxnSpPr>
            <a:stCxn id="8" idx="0"/>
            <a:endCxn id="104" idx="2"/>
          </p:cNvCxnSpPr>
          <p:nvPr/>
        </p:nvCxnSpPr>
        <p:spPr>
          <a:xfrm flipV="1">
            <a:off x="4965185" y="1415324"/>
            <a:ext cx="5831" cy="258603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Rectángulo 107"/>
          <p:cNvSpPr/>
          <p:nvPr/>
        </p:nvSpPr>
        <p:spPr>
          <a:xfrm>
            <a:off x="6267078" y="986711"/>
            <a:ext cx="2340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Aumento del empleo informal</a:t>
            </a:r>
          </a:p>
        </p:txBody>
      </p:sp>
      <p:cxnSp>
        <p:nvCxnSpPr>
          <p:cNvPr id="109" name="Conector recto de flecha 108"/>
          <p:cNvCxnSpPr>
            <a:stCxn id="11" idx="0"/>
            <a:endCxn id="108" idx="2"/>
          </p:cNvCxnSpPr>
          <p:nvPr/>
        </p:nvCxnSpPr>
        <p:spPr>
          <a:xfrm flipV="1">
            <a:off x="7433716" y="1400711"/>
            <a:ext cx="3362" cy="248503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Rectángulo 119"/>
          <p:cNvSpPr/>
          <p:nvPr/>
        </p:nvSpPr>
        <p:spPr>
          <a:xfrm>
            <a:off x="2434257" y="5353766"/>
            <a:ext cx="1011600" cy="95040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 apoyo y presupuesto para         la atención de las y los migrantes</a:t>
            </a:r>
          </a:p>
        </p:txBody>
      </p:sp>
      <p:sp>
        <p:nvSpPr>
          <p:cNvPr id="124" name="Rectángulo 123"/>
          <p:cNvSpPr/>
          <p:nvPr/>
        </p:nvSpPr>
        <p:spPr>
          <a:xfrm>
            <a:off x="8759740" y="1607550"/>
            <a:ext cx="2340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Alta vulneración a los derechos de las y los migrantes</a:t>
            </a:r>
          </a:p>
        </p:txBody>
      </p:sp>
      <p:sp>
        <p:nvSpPr>
          <p:cNvPr id="128" name="Rectángulo 127"/>
          <p:cNvSpPr/>
          <p:nvPr/>
        </p:nvSpPr>
        <p:spPr>
          <a:xfrm>
            <a:off x="8760461" y="986711"/>
            <a:ext cx="2340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Incrementa el riesgos de ingobernabilidad</a:t>
            </a:r>
          </a:p>
        </p:txBody>
      </p:sp>
      <p:cxnSp>
        <p:nvCxnSpPr>
          <p:cNvPr id="129" name="Conector recto de flecha 128"/>
          <p:cNvCxnSpPr>
            <a:stCxn id="124" idx="0"/>
            <a:endCxn id="128" idx="2"/>
          </p:cNvCxnSpPr>
          <p:nvPr/>
        </p:nvCxnSpPr>
        <p:spPr>
          <a:xfrm flipV="1">
            <a:off x="9929740" y="1400711"/>
            <a:ext cx="721" cy="206839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ángulo 73"/>
          <p:cNvSpPr/>
          <p:nvPr/>
        </p:nvSpPr>
        <p:spPr>
          <a:xfrm>
            <a:off x="1321508" y="5353766"/>
            <a:ext cx="1011600" cy="95040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interacción entre la sociedad y el gobierno para mejorar las condiciones de grupos vulnerables.</a:t>
            </a:r>
          </a:p>
        </p:txBody>
      </p:sp>
      <p:cxnSp>
        <p:nvCxnSpPr>
          <p:cNvPr id="75" name="Conector recto de flecha 74"/>
          <p:cNvCxnSpPr>
            <a:cxnSpLocks/>
            <a:stCxn id="74" idx="0"/>
            <a:endCxn id="52" idx="2"/>
          </p:cNvCxnSpPr>
          <p:nvPr/>
        </p:nvCxnSpPr>
        <p:spPr>
          <a:xfrm flipV="1">
            <a:off x="1827308" y="5096113"/>
            <a:ext cx="1829" cy="257653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ector angular 82"/>
          <p:cNvCxnSpPr>
            <a:stCxn id="52" idx="0"/>
            <a:endCxn id="31" idx="2"/>
          </p:cNvCxnSpPr>
          <p:nvPr/>
        </p:nvCxnSpPr>
        <p:spPr>
          <a:xfrm rot="5400000" flipH="1" flipV="1">
            <a:off x="2205550" y="3419202"/>
            <a:ext cx="350098" cy="1102924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Conector angular 34"/>
          <p:cNvCxnSpPr>
            <a:stCxn id="48" idx="0"/>
            <a:endCxn id="31" idx="2"/>
          </p:cNvCxnSpPr>
          <p:nvPr/>
        </p:nvCxnSpPr>
        <p:spPr>
          <a:xfrm rot="16200000" flipV="1">
            <a:off x="3835151" y="2892525"/>
            <a:ext cx="350098" cy="2156277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Conector angular 37"/>
          <p:cNvCxnSpPr>
            <a:stCxn id="43" idx="0"/>
            <a:endCxn id="31" idx="2"/>
          </p:cNvCxnSpPr>
          <p:nvPr/>
        </p:nvCxnSpPr>
        <p:spPr>
          <a:xfrm rot="5400000" flipH="1" flipV="1">
            <a:off x="2750569" y="3964222"/>
            <a:ext cx="350098" cy="12885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Conector angular 40"/>
          <p:cNvCxnSpPr>
            <a:stCxn id="40" idx="0"/>
            <a:endCxn id="31" idx="2"/>
          </p:cNvCxnSpPr>
          <p:nvPr/>
        </p:nvCxnSpPr>
        <p:spPr>
          <a:xfrm rot="16200000" flipV="1">
            <a:off x="3295589" y="3432087"/>
            <a:ext cx="350098" cy="1077153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Conector angular 84"/>
          <p:cNvCxnSpPr>
            <a:stCxn id="72" idx="0"/>
            <a:endCxn id="34" idx="2"/>
          </p:cNvCxnSpPr>
          <p:nvPr/>
        </p:nvCxnSpPr>
        <p:spPr>
          <a:xfrm rot="16200000" flipV="1">
            <a:off x="6573058" y="3460922"/>
            <a:ext cx="343793" cy="1025790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Conector angular 89"/>
          <p:cNvCxnSpPr>
            <a:stCxn id="64" idx="0"/>
            <a:endCxn id="34" idx="2"/>
          </p:cNvCxnSpPr>
          <p:nvPr/>
        </p:nvCxnSpPr>
        <p:spPr>
          <a:xfrm rot="5400000" flipH="1" flipV="1">
            <a:off x="6036403" y="3950057"/>
            <a:ext cx="343793" cy="47520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4" name="Conector angular 93"/>
          <p:cNvCxnSpPr>
            <a:stCxn id="87" idx="0"/>
            <a:endCxn id="37" idx="2"/>
          </p:cNvCxnSpPr>
          <p:nvPr/>
        </p:nvCxnSpPr>
        <p:spPr>
          <a:xfrm rot="5400000" flipH="1" flipV="1">
            <a:off x="8770948" y="3404890"/>
            <a:ext cx="324612" cy="1128971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8" name="Conector angular 97"/>
          <p:cNvCxnSpPr>
            <a:stCxn id="92" idx="0"/>
            <a:endCxn id="37" idx="2"/>
          </p:cNvCxnSpPr>
          <p:nvPr/>
        </p:nvCxnSpPr>
        <p:spPr>
          <a:xfrm rot="16200000" flipV="1">
            <a:off x="9881869" y="3422940"/>
            <a:ext cx="324612" cy="1092869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Conector recto 105"/>
          <p:cNvCxnSpPr>
            <a:stCxn id="84" idx="0"/>
            <a:endCxn id="37" idx="2"/>
          </p:cNvCxnSpPr>
          <p:nvPr/>
        </p:nvCxnSpPr>
        <p:spPr>
          <a:xfrm flipV="1">
            <a:off x="9479689" y="3807069"/>
            <a:ext cx="18051" cy="324612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1" name="Conector angular 110"/>
          <p:cNvCxnSpPr>
            <a:stCxn id="31" idx="0"/>
            <a:endCxn id="5" idx="2"/>
          </p:cNvCxnSpPr>
          <p:nvPr/>
        </p:nvCxnSpPr>
        <p:spPr>
          <a:xfrm rot="5400000" flipH="1" flipV="1">
            <a:off x="4443018" y="1587772"/>
            <a:ext cx="261286" cy="3283200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4" name="Conector angular 113"/>
          <p:cNvCxnSpPr>
            <a:stCxn id="37" idx="0"/>
            <a:endCxn id="5" idx="2"/>
          </p:cNvCxnSpPr>
          <p:nvPr/>
        </p:nvCxnSpPr>
        <p:spPr>
          <a:xfrm rot="16200000" flipV="1">
            <a:off x="7720131" y="1593859"/>
            <a:ext cx="272740" cy="3282479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3" name="Conector angular 122"/>
          <p:cNvCxnSpPr>
            <a:stCxn id="5" idx="0"/>
            <a:endCxn id="20" idx="2"/>
          </p:cNvCxnSpPr>
          <p:nvPr/>
        </p:nvCxnSpPr>
        <p:spPr>
          <a:xfrm rot="16200000" flipV="1">
            <a:off x="4110688" y="476061"/>
            <a:ext cx="490540" cy="3718606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7" name="Conector angular 126"/>
          <p:cNvCxnSpPr>
            <a:stCxn id="4" idx="0"/>
            <a:endCxn id="124" idx="2"/>
          </p:cNvCxnSpPr>
          <p:nvPr/>
        </p:nvCxnSpPr>
        <p:spPr>
          <a:xfrm rot="5400000" flipH="1" flipV="1">
            <a:off x="7792958" y="443853"/>
            <a:ext cx="559084" cy="3714479"/>
          </a:xfrm>
          <a:prstGeom prst="bentConnector3">
            <a:avLst>
              <a:gd name="adj1" fmla="val 4826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3" name="Conector angular 132"/>
          <p:cNvCxnSpPr>
            <a:stCxn id="4" idx="0"/>
            <a:endCxn id="11" idx="2"/>
          </p:cNvCxnSpPr>
          <p:nvPr/>
        </p:nvCxnSpPr>
        <p:spPr>
          <a:xfrm rot="5400000" flipH="1" flipV="1">
            <a:off x="6565778" y="1712697"/>
            <a:ext cx="517420" cy="1218455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5" name="Conector angular 134"/>
          <p:cNvCxnSpPr>
            <a:stCxn id="4" idx="0"/>
            <a:endCxn id="8" idx="2"/>
          </p:cNvCxnSpPr>
          <p:nvPr/>
        </p:nvCxnSpPr>
        <p:spPr>
          <a:xfrm rot="16200000" flipV="1">
            <a:off x="5343870" y="1709243"/>
            <a:ext cx="492707" cy="1250076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4" name="Conector angular 143"/>
          <p:cNvCxnSpPr>
            <a:stCxn id="100" idx="0"/>
            <a:endCxn id="23" idx="2"/>
          </p:cNvCxnSpPr>
          <p:nvPr/>
        </p:nvCxnSpPr>
        <p:spPr>
          <a:xfrm rot="5400000" flipH="1" flipV="1">
            <a:off x="4226830" y="-986955"/>
            <a:ext cx="254939" cy="3721924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6" name="Conector angular 145"/>
          <p:cNvCxnSpPr>
            <a:stCxn id="128" idx="0"/>
            <a:endCxn id="23" idx="2"/>
          </p:cNvCxnSpPr>
          <p:nvPr/>
        </p:nvCxnSpPr>
        <p:spPr>
          <a:xfrm rot="16200000" flipV="1">
            <a:off x="7952774" y="-990976"/>
            <a:ext cx="240174" cy="3715200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8" name="Conector angular 147"/>
          <p:cNvCxnSpPr>
            <a:stCxn id="108" idx="0"/>
            <a:endCxn id="23" idx="2"/>
          </p:cNvCxnSpPr>
          <p:nvPr/>
        </p:nvCxnSpPr>
        <p:spPr>
          <a:xfrm rot="16200000" flipV="1">
            <a:off x="6706083" y="255715"/>
            <a:ext cx="240174" cy="1221817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0" name="Conector angular 149"/>
          <p:cNvCxnSpPr>
            <a:stCxn id="104" idx="0"/>
            <a:endCxn id="23" idx="2"/>
          </p:cNvCxnSpPr>
          <p:nvPr/>
        </p:nvCxnSpPr>
        <p:spPr>
          <a:xfrm rot="5400000" flipH="1" flipV="1">
            <a:off x="5465745" y="251809"/>
            <a:ext cx="254787" cy="1244245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0" name="Rectángulo 69"/>
          <p:cNvSpPr/>
          <p:nvPr/>
        </p:nvSpPr>
        <p:spPr>
          <a:xfrm>
            <a:off x="4696347" y="5345267"/>
            <a:ext cx="1011600" cy="95040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Limitadas acciones que permitan incorporar a las personas adultas mayores a esquemas de salud, alimentación y vivienda</a:t>
            </a:r>
          </a:p>
        </p:txBody>
      </p:sp>
      <p:cxnSp>
        <p:nvCxnSpPr>
          <p:cNvPr id="7" name="Conector angular 6"/>
          <p:cNvCxnSpPr>
            <a:stCxn id="70" idx="0"/>
            <a:endCxn id="64" idx="2"/>
          </p:cNvCxnSpPr>
          <p:nvPr/>
        </p:nvCxnSpPr>
        <p:spPr>
          <a:xfrm rot="5400000" flipH="1" flipV="1">
            <a:off x="5568766" y="4729494"/>
            <a:ext cx="249154" cy="982392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Conector angular 9"/>
          <p:cNvCxnSpPr>
            <a:stCxn id="76" idx="0"/>
            <a:endCxn id="64" idx="2"/>
          </p:cNvCxnSpPr>
          <p:nvPr/>
        </p:nvCxnSpPr>
        <p:spPr>
          <a:xfrm rot="16200000" flipV="1">
            <a:off x="6154551" y="5126102"/>
            <a:ext cx="249153" cy="189175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Conector angular 15"/>
          <p:cNvCxnSpPr>
            <a:stCxn id="34" idx="0"/>
            <a:endCxn id="4" idx="2"/>
          </p:cNvCxnSpPr>
          <p:nvPr/>
        </p:nvCxnSpPr>
        <p:spPr>
          <a:xfrm rot="16200000" flipV="1">
            <a:off x="6089865" y="3224126"/>
            <a:ext cx="267591" cy="16798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8" name="Conector angular 297"/>
          <p:cNvCxnSpPr>
            <a:stCxn id="120" idx="0"/>
            <a:endCxn id="52" idx="2"/>
          </p:cNvCxnSpPr>
          <p:nvPr/>
        </p:nvCxnSpPr>
        <p:spPr>
          <a:xfrm rot="16200000" flipV="1">
            <a:off x="2255771" y="4669480"/>
            <a:ext cx="257653" cy="1110920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0" name="Conector angular 299"/>
          <p:cNvCxnSpPr>
            <a:stCxn id="59" idx="0"/>
            <a:endCxn id="40" idx="2"/>
          </p:cNvCxnSpPr>
          <p:nvPr/>
        </p:nvCxnSpPr>
        <p:spPr>
          <a:xfrm rot="16200000" flipV="1">
            <a:off x="3880424" y="5224904"/>
            <a:ext cx="257653" cy="71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2" name="Conector angular 301"/>
          <p:cNvCxnSpPr>
            <a:stCxn id="80" idx="0"/>
            <a:endCxn id="72" idx="2"/>
          </p:cNvCxnSpPr>
          <p:nvPr/>
        </p:nvCxnSpPr>
        <p:spPr>
          <a:xfrm rot="16200000" flipV="1">
            <a:off x="7302193" y="5051770"/>
            <a:ext cx="249153" cy="337839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4" name="Conector angular 303"/>
          <p:cNvCxnSpPr>
            <a:stCxn id="96" idx="0"/>
            <a:endCxn id="87" idx="2"/>
          </p:cNvCxnSpPr>
          <p:nvPr/>
        </p:nvCxnSpPr>
        <p:spPr>
          <a:xfrm rot="16200000" flipV="1">
            <a:off x="8428413" y="5022438"/>
            <a:ext cx="271685" cy="390971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109202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6010</TotalTime>
  <Words>1736</Words>
  <Application>Microsoft Office PowerPoint</Application>
  <PresentationFormat>Panorámica</PresentationFormat>
  <Paragraphs>190</Paragraphs>
  <Slides>8</Slides>
  <Notes>1</Notes>
  <HiddenSlides>1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Poppins ExtraBold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Dirección de Evaluación</dc:creator>
  <cp:lastModifiedBy>Dirección de Evaluación</cp:lastModifiedBy>
  <cp:revision>277</cp:revision>
  <dcterms:created xsi:type="dcterms:W3CDTF">2023-08-10T15:04:16Z</dcterms:created>
  <dcterms:modified xsi:type="dcterms:W3CDTF">2023-10-16T17:39:19Z</dcterms:modified>
</cp:coreProperties>
</file>