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63" r:id="rId4"/>
    <p:sldId id="264" r:id="rId5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34" clrIdx="0">
    <p:extLst>
      <p:ext uri="{19B8F6BF-5375-455C-9EA6-DF929625EA0E}">
        <p15:presenceInfo xmlns:p15="http://schemas.microsoft.com/office/powerpoint/2012/main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1C32"/>
    <a:srgbClr val="C2BA98"/>
    <a:srgbClr val="D6D1C4"/>
    <a:srgbClr val="CBCBCB"/>
    <a:srgbClr val="A8123E"/>
    <a:srgbClr val="DBD5C2"/>
    <a:srgbClr val="A7A8A9"/>
    <a:srgbClr val="E7E4DB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75" autoAdjust="0"/>
  </p:normalViewPr>
  <p:slideViewPr>
    <p:cSldViewPr snapToGrid="0">
      <p:cViewPr varScale="1">
        <p:scale>
          <a:sx n="103" d="100"/>
          <a:sy n="103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BC385-1C57-4A53-98DB-49431C0C88DC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EAE0C-82FC-42D9-9939-8CF87E6E701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040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AE0C-82FC-42D9-9939-8CF87E6E701E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8274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56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45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45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53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2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88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38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8068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040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804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32751-7985-47DD-BF04-38888F6AE762}" type="datetimeFigureOut">
              <a:rPr lang="es-MX" smtClean="0"/>
              <a:t>16/10/2023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D88E3-61C9-4CF2-A8CA-BF056E2F7D0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96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8AA48EF9-FC5C-756C-19CA-2FE8084D1B64}"/>
              </a:ext>
            </a:extLst>
          </p:cNvPr>
          <p:cNvSpPr txBox="1">
            <a:spLocks/>
          </p:cNvSpPr>
          <p:nvPr/>
        </p:nvSpPr>
        <p:spPr>
          <a:xfrm>
            <a:off x="960636" y="1995511"/>
            <a:ext cx="10643535" cy="2253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 smtClean="0">
                <a:solidFill>
                  <a:srgbClr val="333333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Eje 1. Seguridad Pública, Justica y Estado de Derecho</a:t>
            </a:r>
            <a:endParaRPr lang="es-ES" dirty="0">
              <a:solidFill>
                <a:srgbClr val="333333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7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Pública</a:t>
            </a:r>
            <a:endParaRPr lang="es-MX" sz="105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ángulo 62"/>
          <p:cNvSpPr/>
          <p:nvPr/>
        </p:nvSpPr>
        <p:spPr>
          <a:xfrm>
            <a:off x="1694158" y="2449234"/>
            <a:ext cx="9770400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Habitantes del estado de Puebla </a:t>
            </a: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viven en condiciones de </a:t>
            </a: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pública deficientes</a:t>
            </a:r>
          </a:p>
        </p:txBody>
      </p:sp>
      <p:sp>
        <p:nvSpPr>
          <p:cNvPr id="61" name="Rectángulo 60"/>
          <p:cNvSpPr/>
          <p:nvPr/>
        </p:nvSpPr>
        <p:spPr>
          <a:xfrm>
            <a:off x="5198302" y="3452082"/>
            <a:ext cx="2755725" cy="460689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Desconfianza del sistema de justicia criminal.</a:t>
            </a:r>
          </a:p>
        </p:txBody>
      </p:sp>
      <p:sp>
        <p:nvSpPr>
          <p:cNvPr id="57" name="Rectángulo 56"/>
          <p:cNvSpPr/>
          <p:nvPr/>
        </p:nvSpPr>
        <p:spPr>
          <a:xfrm>
            <a:off x="8660403" y="3452082"/>
            <a:ext cx="2802135" cy="460688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desarrollo institucional 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6194057" y="4621625"/>
            <a:ext cx="871201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esquemas de atención para el acceso a la justicia con perspectiva de género.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8447041" y="4621625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capacitación y profesionalización del personal de las instituciones de seguridad pública.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5198302" y="1448266"/>
            <a:ext cx="2755726" cy="437174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Percepción de </a:t>
            </a: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impunidad ante la delincuencia.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8658384" y="1452132"/>
            <a:ext cx="2806174" cy="429441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estructura para </a:t>
            </a: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generación de políticas y estrategias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1694399" y="1468262"/>
            <a:ext cx="2831122" cy="431197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Desorden público, vandalismo y violencia.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1694158" y="530670"/>
            <a:ext cx="9770400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ES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de percepción de inseguridad y temor</a:t>
            </a:r>
            <a:endParaRPr lang="es-E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9518180" y="4621625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infraestructura tecnológica y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comunicaciones.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13189862" y="849510"/>
            <a:ext cx="1805651" cy="14036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Sistema policial – infraestructura tecnológica y de comunicaciones</a:t>
            </a:r>
            <a:endParaRPr lang="es-MX" sz="1600" dirty="0"/>
          </a:p>
        </p:txBody>
      </p:sp>
      <p:sp>
        <p:nvSpPr>
          <p:cNvPr id="64" name="Rectángulo redondeado 63"/>
          <p:cNvSpPr/>
          <p:nvPr/>
        </p:nvSpPr>
        <p:spPr>
          <a:xfrm>
            <a:off x="13189861" y="2497113"/>
            <a:ext cx="1805651" cy="13338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Acciones de prevención- Presencia institucional</a:t>
            </a:r>
            <a:endParaRPr lang="es-MX" dirty="0"/>
          </a:p>
        </p:txBody>
      </p:sp>
      <p:sp>
        <p:nvSpPr>
          <p:cNvPr id="65" name="Rectángulo redondeado 64"/>
          <p:cNvSpPr/>
          <p:nvPr/>
        </p:nvSpPr>
        <p:spPr>
          <a:xfrm>
            <a:off x="13189862" y="4074922"/>
            <a:ext cx="1805651" cy="13338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Capacitación y profesionalización</a:t>
            </a:r>
            <a:endParaRPr lang="es-MX" dirty="0"/>
          </a:p>
        </p:txBody>
      </p:sp>
      <p:cxnSp>
        <p:nvCxnSpPr>
          <p:cNvPr id="5" name="Conector angular 4"/>
          <p:cNvCxnSpPr>
            <a:stCxn id="51" idx="0"/>
            <a:endCxn id="57" idx="2"/>
          </p:cNvCxnSpPr>
          <p:nvPr/>
        </p:nvCxnSpPr>
        <p:spPr>
          <a:xfrm rot="5400000" flipH="1" flipV="1">
            <a:off x="9117629" y="3677783"/>
            <a:ext cx="708855" cy="117883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angular 65"/>
          <p:cNvCxnSpPr>
            <a:stCxn id="99" idx="0"/>
            <a:endCxn id="57" idx="2"/>
          </p:cNvCxnSpPr>
          <p:nvPr/>
        </p:nvCxnSpPr>
        <p:spPr>
          <a:xfrm rot="16200000" flipV="1">
            <a:off x="10188768" y="3785474"/>
            <a:ext cx="708855" cy="96344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ángulo 78"/>
          <p:cNvSpPr/>
          <p:nvPr/>
        </p:nvSpPr>
        <p:spPr>
          <a:xfrm>
            <a:off x="5158080" y="4621625"/>
            <a:ext cx="871201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cultura de la denuncia.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0" name="Conector angular 79"/>
          <p:cNvCxnSpPr>
            <a:stCxn id="79" idx="0"/>
            <a:endCxn id="61" idx="2"/>
          </p:cNvCxnSpPr>
          <p:nvPr/>
        </p:nvCxnSpPr>
        <p:spPr>
          <a:xfrm rot="5400000" flipH="1" flipV="1">
            <a:off x="5730496" y="3775956"/>
            <a:ext cx="708854" cy="98248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angular 99"/>
          <p:cNvCxnSpPr>
            <a:stCxn id="39" idx="0"/>
            <a:endCxn id="37" idx="2"/>
          </p:cNvCxnSpPr>
          <p:nvPr/>
        </p:nvCxnSpPr>
        <p:spPr>
          <a:xfrm rot="5400000" flipH="1" flipV="1">
            <a:off x="4634911" y="-476185"/>
            <a:ext cx="419497" cy="34693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angular 101"/>
          <p:cNvCxnSpPr>
            <a:stCxn id="41" idx="0"/>
            <a:endCxn id="37" idx="2"/>
          </p:cNvCxnSpPr>
          <p:nvPr/>
        </p:nvCxnSpPr>
        <p:spPr>
          <a:xfrm rot="16200000" flipV="1">
            <a:off x="8118732" y="-490608"/>
            <a:ext cx="403367" cy="348211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recto de flecha 103"/>
          <p:cNvCxnSpPr>
            <a:stCxn id="43" idx="0"/>
            <a:endCxn id="37" idx="2"/>
          </p:cNvCxnSpPr>
          <p:nvPr/>
        </p:nvCxnSpPr>
        <p:spPr>
          <a:xfrm flipV="1">
            <a:off x="6576165" y="1048765"/>
            <a:ext cx="3193" cy="399501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angular 108"/>
          <p:cNvCxnSpPr>
            <a:stCxn id="63" idx="0"/>
            <a:endCxn id="39" idx="2"/>
          </p:cNvCxnSpPr>
          <p:nvPr/>
        </p:nvCxnSpPr>
        <p:spPr>
          <a:xfrm rot="16200000" flipV="1">
            <a:off x="4569772" y="439648"/>
            <a:ext cx="549775" cy="34693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angular 110"/>
          <p:cNvCxnSpPr>
            <a:stCxn id="63" idx="0"/>
            <a:endCxn id="41" idx="2"/>
          </p:cNvCxnSpPr>
          <p:nvPr/>
        </p:nvCxnSpPr>
        <p:spPr>
          <a:xfrm rot="5400000" flipH="1" flipV="1">
            <a:off x="8036584" y="424348"/>
            <a:ext cx="567661" cy="3482113"/>
          </a:xfrm>
          <a:prstGeom prst="bentConnector3">
            <a:avLst>
              <a:gd name="adj1" fmla="val 48761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recto de flecha 112"/>
          <p:cNvCxnSpPr>
            <a:stCxn id="63" idx="0"/>
            <a:endCxn id="43" idx="2"/>
          </p:cNvCxnSpPr>
          <p:nvPr/>
        </p:nvCxnSpPr>
        <p:spPr>
          <a:xfrm flipH="1" flipV="1">
            <a:off x="6576165" y="1885440"/>
            <a:ext cx="3193" cy="56379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ector recto de flecha 131"/>
          <p:cNvCxnSpPr>
            <a:stCxn id="61" idx="0"/>
            <a:endCxn id="63" idx="2"/>
          </p:cNvCxnSpPr>
          <p:nvPr/>
        </p:nvCxnSpPr>
        <p:spPr>
          <a:xfrm flipV="1">
            <a:off x="6576165" y="2967329"/>
            <a:ext cx="3193" cy="48475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ector angular 132"/>
          <p:cNvCxnSpPr>
            <a:stCxn id="57" idx="0"/>
            <a:endCxn id="63" idx="2"/>
          </p:cNvCxnSpPr>
          <p:nvPr/>
        </p:nvCxnSpPr>
        <p:spPr>
          <a:xfrm rot="16200000" flipV="1">
            <a:off x="8078039" y="1468649"/>
            <a:ext cx="484753" cy="3482113"/>
          </a:xfrm>
          <a:prstGeom prst="bentConnector3">
            <a:avLst>
              <a:gd name="adj1" fmla="val 50001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ángulo 149"/>
          <p:cNvSpPr/>
          <p:nvPr/>
        </p:nvSpPr>
        <p:spPr>
          <a:xfrm>
            <a:off x="1694158" y="3452082"/>
            <a:ext cx="2831363" cy="460689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control/ prevención del delito.</a:t>
            </a:r>
          </a:p>
        </p:txBody>
      </p:sp>
      <p:sp>
        <p:nvSpPr>
          <p:cNvPr id="151" name="Rectángulo 150"/>
          <p:cNvSpPr/>
          <p:nvPr/>
        </p:nvSpPr>
        <p:spPr>
          <a:xfrm>
            <a:off x="2906653" y="4596757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equipamiento policial para mejorar su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desempeño.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Rectángulo 151"/>
          <p:cNvSpPr/>
          <p:nvPr/>
        </p:nvSpPr>
        <p:spPr>
          <a:xfrm>
            <a:off x="1691278" y="4621625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presencia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policial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sectores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usualmente afectados.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3" name="Conector angular 152"/>
          <p:cNvCxnSpPr>
            <a:stCxn id="44" idx="0"/>
            <a:endCxn id="61" idx="2"/>
          </p:cNvCxnSpPr>
          <p:nvPr/>
        </p:nvCxnSpPr>
        <p:spPr>
          <a:xfrm rot="16200000" flipV="1">
            <a:off x="6774600" y="3714336"/>
            <a:ext cx="708854" cy="110572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ector angular 153"/>
          <p:cNvCxnSpPr>
            <a:stCxn id="152" idx="0"/>
            <a:endCxn id="150" idx="2"/>
          </p:cNvCxnSpPr>
          <p:nvPr/>
        </p:nvCxnSpPr>
        <p:spPr>
          <a:xfrm rot="5400000" flipH="1" flipV="1">
            <a:off x="2263932" y="3775717"/>
            <a:ext cx="708854" cy="982962"/>
          </a:xfrm>
          <a:prstGeom prst="bentConnector3">
            <a:avLst>
              <a:gd name="adj1" fmla="val 51985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ector angular 155"/>
          <p:cNvCxnSpPr>
            <a:stCxn id="150" idx="0"/>
            <a:endCxn id="63" idx="2"/>
          </p:cNvCxnSpPr>
          <p:nvPr/>
        </p:nvCxnSpPr>
        <p:spPr>
          <a:xfrm rot="5400000" flipH="1" flipV="1">
            <a:off x="4602223" y="1474947"/>
            <a:ext cx="484753" cy="346951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ectángulo 170"/>
          <p:cNvSpPr/>
          <p:nvPr/>
        </p:nvSpPr>
        <p:spPr>
          <a:xfrm>
            <a:off x="1691279" y="5869897"/>
            <a:ext cx="871200" cy="812647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Pocos elementos policiales en servicio.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Rectángulo 178"/>
          <p:cNvSpPr/>
          <p:nvPr/>
        </p:nvSpPr>
        <p:spPr>
          <a:xfrm>
            <a:off x="2930441" y="5870498"/>
            <a:ext cx="925787" cy="81204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estrategias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cobertura para la atención de los sectores usualmente afectados.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4" name="Conector angular 183"/>
          <p:cNvCxnSpPr>
            <a:stCxn id="179" idx="0"/>
            <a:endCxn id="152" idx="2"/>
          </p:cNvCxnSpPr>
          <p:nvPr/>
        </p:nvCxnSpPr>
        <p:spPr>
          <a:xfrm rot="16200000" flipV="1">
            <a:off x="2541694" y="5018856"/>
            <a:ext cx="436827" cy="126645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 43"/>
          <p:cNvSpPr/>
          <p:nvPr/>
        </p:nvSpPr>
        <p:spPr>
          <a:xfrm>
            <a:off x="7246289" y="4621625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acceso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sistema de justicia de los pueblos indígenas y grupos vulnerables.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Conector angular 76"/>
          <p:cNvCxnSpPr>
            <a:stCxn id="85" idx="0"/>
            <a:endCxn id="150" idx="2"/>
          </p:cNvCxnSpPr>
          <p:nvPr/>
        </p:nvCxnSpPr>
        <p:spPr>
          <a:xfrm rot="16200000" flipV="1">
            <a:off x="3454673" y="3567938"/>
            <a:ext cx="683986" cy="137365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ángulo 84"/>
          <p:cNvSpPr/>
          <p:nvPr/>
        </p:nvSpPr>
        <p:spPr>
          <a:xfrm>
            <a:off x="4047891" y="4596757"/>
            <a:ext cx="871201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coordinación y vinculación entre órdenes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gobierno, sector privado y sociedad civil.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10589319" y="4621625"/>
            <a:ext cx="87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capacidad de operación y funcionalidad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en materia jurídica.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8" name="Conector angular 87"/>
          <p:cNvCxnSpPr>
            <a:stCxn id="75" idx="0"/>
            <a:endCxn id="57" idx="2"/>
          </p:cNvCxnSpPr>
          <p:nvPr/>
        </p:nvCxnSpPr>
        <p:spPr>
          <a:xfrm rot="5400000" flipH="1" flipV="1">
            <a:off x="9653198" y="4213353"/>
            <a:ext cx="708855" cy="10769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ector recto de flecha 189"/>
          <p:cNvCxnSpPr>
            <a:stCxn id="171" idx="0"/>
            <a:endCxn id="152" idx="2"/>
          </p:cNvCxnSpPr>
          <p:nvPr/>
        </p:nvCxnSpPr>
        <p:spPr>
          <a:xfrm flipH="1" flipV="1">
            <a:off x="2126878" y="5433671"/>
            <a:ext cx="1" cy="43622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Conector angular 196"/>
          <p:cNvCxnSpPr>
            <a:stCxn id="151" idx="0"/>
            <a:endCxn id="150" idx="2"/>
          </p:cNvCxnSpPr>
          <p:nvPr/>
        </p:nvCxnSpPr>
        <p:spPr>
          <a:xfrm rot="16200000" flipV="1">
            <a:off x="2884054" y="4138557"/>
            <a:ext cx="683986" cy="23241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Conector angular 199"/>
          <p:cNvCxnSpPr>
            <a:stCxn id="55" idx="0"/>
            <a:endCxn id="61" idx="2"/>
          </p:cNvCxnSpPr>
          <p:nvPr/>
        </p:nvCxnSpPr>
        <p:spPr>
          <a:xfrm rot="16200000" flipV="1">
            <a:off x="6248485" y="4240451"/>
            <a:ext cx="708854" cy="5349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5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Penitenciario</a:t>
            </a:r>
          </a:p>
        </p:txBody>
      </p:sp>
      <p:sp>
        <p:nvSpPr>
          <p:cNvPr id="63" name="Rectángulo 62"/>
          <p:cNvSpPr/>
          <p:nvPr/>
        </p:nvSpPr>
        <p:spPr>
          <a:xfrm>
            <a:off x="1609635" y="2497113"/>
            <a:ext cx="9770400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Población interna de los Centros Penitenciarios del estado de Puebla se encuentran en condiciones inadecuadas para su reinserción </a:t>
            </a: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8034095" y="3421230"/>
            <a:ext cx="3345940" cy="5292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estrategias y políticas para la reinserción social con respeto a los derechos humanos, inclusión y perspectiva de género.</a:t>
            </a:r>
          </a:p>
        </p:txBody>
      </p:sp>
      <p:sp>
        <p:nvSpPr>
          <p:cNvPr id="55" name="Rectángulo 54"/>
          <p:cNvSpPr/>
          <p:nvPr/>
        </p:nvSpPr>
        <p:spPr>
          <a:xfrm>
            <a:off x="7279603" y="4436868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acciones de atención de personas en situación de vulnerabilidad en la que se encuentran en los Centros Penitenciarios.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8785084" y="4436868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asistencia jurídica a las personas privadas de la libertad en los Centros Penitenciarios.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8034095" y="1405245"/>
            <a:ext cx="3345940" cy="52922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en conductas de riesgo.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1609635" y="1405246"/>
            <a:ext cx="3344400" cy="529229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Inadaptación a la sociedad y disminución de la calidad de vida.</a:t>
            </a:r>
          </a:p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(Marginación)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1609635" y="451598"/>
            <a:ext cx="9770400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ES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la reincidencia delictiva</a:t>
            </a:r>
            <a:endParaRPr lang="es-E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10234733" y="4436868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Pérdida de habilidades, como las laborales, al estar internados en los Centros Penitenciarios.</a:t>
            </a:r>
          </a:p>
        </p:txBody>
      </p:sp>
      <p:sp>
        <p:nvSpPr>
          <p:cNvPr id="2" name="Rectángulo redondeado 1"/>
          <p:cNvSpPr/>
          <p:nvPr/>
        </p:nvSpPr>
        <p:spPr>
          <a:xfrm>
            <a:off x="13230502" y="849510"/>
            <a:ext cx="1805651" cy="14036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Operación</a:t>
            </a:r>
            <a:endParaRPr lang="es-MX" sz="1600" dirty="0"/>
          </a:p>
        </p:txBody>
      </p:sp>
      <p:sp>
        <p:nvSpPr>
          <p:cNvPr id="64" name="Rectángulo redondeado 63"/>
          <p:cNvSpPr/>
          <p:nvPr/>
        </p:nvSpPr>
        <p:spPr>
          <a:xfrm>
            <a:off x="13189861" y="2497113"/>
            <a:ext cx="1805651" cy="13338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Atención</a:t>
            </a:r>
            <a:endParaRPr lang="es-MX" dirty="0"/>
          </a:p>
        </p:txBody>
      </p:sp>
      <p:sp>
        <p:nvSpPr>
          <p:cNvPr id="65" name="Rectángulo redondeado 64"/>
          <p:cNvSpPr/>
          <p:nvPr/>
        </p:nvSpPr>
        <p:spPr>
          <a:xfrm>
            <a:off x="13189862" y="4074922"/>
            <a:ext cx="1805651" cy="13338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Estrategias cuando salgan</a:t>
            </a:r>
            <a:endParaRPr lang="es-MX" dirty="0"/>
          </a:p>
        </p:txBody>
      </p:sp>
      <p:cxnSp>
        <p:nvCxnSpPr>
          <p:cNvPr id="5" name="Conector angular 4"/>
          <p:cNvCxnSpPr>
            <a:stCxn id="51" idx="0"/>
            <a:endCxn id="57" idx="2"/>
          </p:cNvCxnSpPr>
          <p:nvPr/>
        </p:nvCxnSpPr>
        <p:spPr>
          <a:xfrm rot="5400000" flipH="1" flipV="1">
            <a:off x="9288155" y="4017959"/>
            <a:ext cx="486438" cy="35138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angular 65"/>
          <p:cNvCxnSpPr>
            <a:stCxn id="75" idx="0"/>
            <a:endCxn id="57" idx="2"/>
          </p:cNvCxnSpPr>
          <p:nvPr/>
        </p:nvCxnSpPr>
        <p:spPr>
          <a:xfrm rot="16200000" flipV="1">
            <a:off x="10012980" y="3644515"/>
            <a:ext cx="486438" cy="109826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angular 79"/>
          <p:cNvCxnSpPr>
            <a:stCxn id="55" idx="0"/>
            <a:endCxn id="57" idx="2"/>
          </p:cNvCxnSpPr>
          <p:nvPr/>
        </p:nvCxnSpPr>
        <p:spPr>
          <a:xfrm rot="5400000" flipH="1" flipV="1">
            <a:off x="8535415" y="3265218"/>
            <a:ext cx="486438" cy="185686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angular 99"/>
          <p:cNvCxnSpPr>
            <a:stCxn id="39" idx="0"/>
            <a:endCxn id="37" idx="2"/>
          </p:cNvCxnSpPr>
          <p:nvPr/>
        </p:nvCxnSpPr>
        <p:spPr>
          <a:xfrm rot="5400000" flipH="1" flipV="1">
            <a:off x="4670559" y="-419030"/>
            <a:ext cx="435553" cy="32130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angular 101"/>
          <p:cNvCxnSpPr>
            <a:stCxn id="41" idx="0"/>
            <a:endCxn id="37" idx="2"/>
          </p:cNvCxnSpPr>
          <p:nvPr/>
        </p:nvCxnSpPr>
        <p:spPr>
          <a:xfrm rot="16200000" flipV="1">
            <a:off x="7883174" y="-418646"/>
            <a:ext cx="435552" cy="321223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angular 108"/>
          <p:cNvCxnSpPr>
            <a:stCxn id="63" idx="0"/>
            <a:endCxn id="39" idx="2"/>
          </p:cNvCxnSpPr>
          <p:nvPr/>
        </p:nvCxnSpPr>
        <p:spPr>
          <a:xfrm rot="16200000" flipV="1">
            <a:off x="4607016" y="609294"/>
            <a:ext cx="562638" cy="321300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angular 110"/>
          <p:cNvCxnSpPr>
            <a:stCxn id="63" idx="0"/>
            <a:endCxn id="41" idx="2"/>
          </p:cNvCxnSpPr>
          <p:nvPr/>
        </p:nvCxnSpPr>
        <p:spPr>
          <a:xfrm rot="5400000" flipH="1" flipV="1">
            <a:off x="7819631" y="609679"/>
            <a:ext cx="562639" cy="3212230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ector angular 132"/>
          <p:cNvCxnSpPr>
            <a:stCxn id="57" idx="0"/>
            <a:endCxn id="63" idx="2"/>
          </p:cNvCxnSpPr>
          <p:nvPr/>
        </p:nvCxnSpPr>
        <p:spPr>
          <a:xfrm rot="16200000" flipV="1">
            <a:off x="7897939" y="1612104"/>
            <a:ext cx="406022" cy="321223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ángulo 149"/>
          <p:cNvSpPr/>
          <p:nvPr/>
        </p:nvSpPr>
        <p:spPr>
          <a:xfrm>
            <a:off x="1609635" y="3421231"/>
            <a:ext cx="3344400" cy="5292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capacidad institucional en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Centros Penitenciarios</a:t>
            </a:r>
          </a:p>
        </p:txBody>
      </p:sp>
      <p:sp>
        <p:nvSpPr>
          <p:cNvPr id="151" name="Rectángulo 150"/>
          <p:cNvSpPr/>
          <p:nvPr/>
        </p:nvSpPr>
        <p:spPr>
          <a:xfrm>
            <a:off x="2874825" y="4436868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protocolos de clasificación de riesgos procesales y de actuación.</a:t>
            </a:r>
          </a:p>
        </p:txBody>
      </p:sp>
      <p:sp>
        <p:nvSpPr>
          <p:cNvPr id="152" name="Rectángulo 151"/>
          <p:cNvSpPr/>
          <p:nvPr/>
        </p:nvSpPr>
        <p:spPr>
          <a:xfrm>
            <a:off x="1609635" y="4436868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 infraestructura y equipamiento de los Centros Penitenciarios.</a:t>
            </a:r>
          </a:p>
        </p:txBody>
      </p:sp>
      <p:cxnSp>
        <p:nvCxnSpPr>
          <p:cNvPr id="153" name="Conector angular 152"/>
          <p:cNvCxnSpPr>
            <a:stCxn id="151" idx="0"/>
            <a:endCxn id="150" idx="2"/>
          </p:cNvCxnSpPr>
          <p:nvPr/>
        </p:nvCxnSpPr>
        <p:spPr>
          <a:xfrm rot="16200000" flipV="1">
            <a:off x="3120412" y="4111855"/>
            <a:ext cx="486437" cy="16359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ector angular 153"/>
          <p:cNvCxnSpPr>
            <a:stCxn id="152" idx="0"/>
            <a:endCxn id="150" idx="2"/>
          </p:cNvCxnSpPr>
          <p:nvPr/>
        </p:nvCxnSpPr>
        <p:spPr>
          <a:xfrm rot="5400000" flipH="1" flipV="1">
            <a:off x="2487817" y="3642850"/>
            <a:ext cx="486437" cy="11016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ector angular 155"/>
          <p:cNvCxnSpPr>
            <a:stCxn id="150" idx="0"/>
            <a:endCxn id="63" idx="2"/>
          </p:cNvCxnSpPr>
          <p:nvPr/>
        </p:nvCxnSpPr>
        <p:spPr>
          <a:xfrm rot="5400000" flipH="1" flipV="1">
            <a:off x="4685324" y="1611720"/>
            <a:ext cx="406023" cy="32130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 43"/>
          <p:cNvSpPr/>
          <p:nvPr/>
        </p:nvSpPr>
        <p:spPr>
          <a:xfrm>
            <a:off x="1609124" y="5517603"/>
            <a:ext cx="1141711" cy="81204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Limitados espacios para desarrollo de programas de reinserción social.</a:t>
            </a:r>
          </a:p>
        </p:txBody>
      </p:sp>
      <p:sp>
        <p:nvSpPr>
          <p:cNvPr id="45" name="Rectángulo 44"/>
          <p:cNvSpPr/>
          <p:nvPr/>
        </p:nvSpPr>
        <p:spPr>
          <a:xfrm>
            <a:off x="2910308" y="5517603"/>
            <a:ext cx="1141711" cy="81204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Hacinamiento en los Centros Penitenciarios.</a:t>
            </a:r>
          </a:p>
        </p:txBody>
      </p:sp>
      <p:cxnSp>
        <p:nvCxnSpPr>
          <p:cNvPr id="46" name="Conector angular 45"/>
          <p:cNvCxnSpPr>
            <a:stCxn id="44" idx="0"/>
            <a:endCxn id="152" idx="2"/>
          </p:cNvCxnSpPr>
          <p:nvPr/>
        </p:nvCxnSpPr>
        <p:spPr>
          <a:xfrm rot="5400000" flipH="1" flipV="1">
            <a:off x="2045763" y="5383132"/>
            <a:ext cx="268689" cy="25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angular 47"/>
          <p:cNvCxnSpPr>
            <a:stCxn id="45" idx="0"/>
            <a:endCxn id="152" idx="2"/>
          </p:cNvCxnSpPr>
          <p:nvPr/>
        </p:nvCxnSpPr>
        <p:spPr>
          <a:xfrm rot="16200000" flipV="1">
            <a:off x="2696356" y="4732794"/>
            <a:ext cx="268689" cy="130092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ángulo 55"/>
          <p:cNvSpPr/>
          <p:nvPr/>
        </p:nvSpPr>
        <p:spPr>
          <a:xfrm>
            <a:off x="4213989" y="4439757"/>
            <a:ext cx="11412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vigilancia y operativos de supervisión en los Centros Penitenciarios.</a:t>
            </a:r>
          </a:p>
        </p:txBody>
      </p:sp>
      <p:cxnSp>
        <p:nvCxnSpPr>
          <p:cNvPr id="58" name="Conector angular 57"/>
          <p:cNvCxnSpPr>
            <a:stCxn id="56" idx="0"/>
            <a:endCxn id="150" idx="2"/>
          </p:cNvCxnSpPr>
          <p:nvPr/>
        </p:nvCxnSpPr>
        <p:spPr>
          <a:xfrm rot="16200000" flipV="1">
            <a:off x="3788549" y="3443717"/>
            <a:ext cx="489326" cy="150275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ángulo 116"/>
          <p:cNvSpPr/>
          <p:nvPr/>
        </p:nvSpPr>
        <p:spPr>
          <a:xfrm>
            <a:off x="4211492" y="5517603"/>
            <a:ext cx="1141200" cy="812046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Insuficiente personal de seguridad y custodia.</a:t>
            </a:r>
          </a:p>
        </p:txBody>
      </p:sp>
      <p:cxnSp>
        <p:nvCxnSpPr>
          <p:cNvPr id="107" name="Conector recto de flecha 106"/>
          <p:cNvCxnSpPr>
            <a:stCxn id="117" idx="0"/>
            <a:endCxn id="56" idx="2"/>
          </p:cNvCxnSpPr>
          <p:nvPr/>
        </p:nvCxnSpPr>
        <p:spPr>
          <a:xfrm flipV="1">
            <a:off x="4782092" y="5251803"/>
            <a:ext cx="2497" cy="26580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95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 rot="16200000">
            <a:off x="-3180044" y="3169952"/>
            <a:ext cx="6858000" cy="518096"/>
          </a:xfrm>
          <a:prstGeom prst="rect">
            <a:avLst/>
          </a:prstGeom>
          <a:solidFill>
            <a:srgbClr val="E7E4DB"/>
          </a:solidFill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Gobernabilidad y Paz Social</a:t>
            </a:r>
          </a:p>
        </p:txBody>
      </p:sp>
      <p:sp>
        <p:nvSpPr>
          <p:cNvPr id="3" name="Rectángulo 2"/>
          <p:cNvSpPr/>
          <p:nvPr/>
        </p:nvSpPr>
        <p:spPr>
          <a:xfrm>
            <a:off x="903114" y="2250232"/>
            <a:ext cx="10870619" cy="518095"/>
          </a:xfrm>
          <a:prstGeom prst="rect">
            <a:avLst/>
          </a:prstGeom>
          <a:solidFill>
            <a:srgbClr val="A8123E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Habitantes del estado de Puebla </a:t>
            </a: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cuentan con condiciones </a:t>
            </a:r>
            <a:r>
              <a:rPr lang="es-MX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</a:t>
            </a:r>
            <a:r>
              <a:rPr lang="es-MX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salvaguardar su integridad física y entorno</a:t>
            </a:r>
            <a:endParaRPr lang="es-MX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081303" y="3103801"/>
            <a:ext cx="2520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Debilidad en el estado de derecho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857086" y="3103801"/>
            <a:ext cx="2520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cultura preventiva en temas de protección civil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080838" y="1270587"/>
            <a:ext cx="252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Conductas delictivas y pérdida de valores de la sociedad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857082" y="1269171"/>
            <a:ext cx="252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en el riesgo de </a:t>
            </a: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accidentes evitables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914740" y="397065"/>
            <a:ext cx="10872000" cy="518095"/>
          </a:xfrm>
          <a:prstGeom prst="rect">
            <a:avLst/>
          </a:prstGeom>
          <a:solidFill>
            <a:srgbClr val="691C32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" tIns="4445" rIns="4445" bIns="4445" numCol="1" spcCol="1270" anchor="ctr" anchorCtr="0">
            <a:noAutofit/>
          </a:bodyPr>
          <a:lstStyle/>
          <a:p>
            <a:pPr algn="ctr"/>
            <a:r>
              <a:rPr lang="es-MX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Disminución de la calidad de vida</a:t>
            </a:r>
            <a:endParaRPr lang="es-E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onector angular 14"/>
          <p:cNvCxnSpPr>
            <a:stCxn id="48" idx="0"/>
            <a:endCxn id="4" idx="2"/>
          </p:cNvCxnSpPr>
          <p:nvPr/>
        </p:nvCxnSpPr>
        <p:spPr>
          <a:xfrm rot="16200000" flipV="1">
            <a:off x="6439300" y="3441404"/>
            <a:ext cx="612924" cy="808918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r 15"/>
          <p:cNvCxnSpPr>
            <a:stCxn id="42" idx="0"/>
            <a:endCxn id="4" idx="2"/>
          </p:cNvCxnSpPr>
          <p:nvPr/>
        </p:nvCxnSpPr>
        <p:spPr>
          <a:xfrm rot="5400000" flipH="1" flipV="1">
            <a:off x="5590493" y="3383569"/>
            <a:ext cx="594978" cy="90664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angular 16"/>
          <p:cNvCxnSpPr>
            <a:stCxn id="31" idx="0"/>
            <a:endCxn id="10" idx="2"/>
          </p:cNvCxnSpPr>
          <p:nvPr/>
        </p:nvCxnSpPr>
        <p:spPr>
          <a:xfrm rot="5400000" flipH="1" flipV="1">
            <a:off x="4275480" y="-806088"/>
            <a:ext cx="354011" cy="379650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r 17"/>
          <p:cNvCxnSpPr>
            <a:stCxn id="9" idx="0"/>
            <a:endCxn id="10" idx="2"/>
          </p:cNvCxnSpPr>
          <p:nvPr/>
        </p:nvCxnSpPr>
        <p:spPr>
          <a:xfrm rot="16200000" flipV="1">
            <a:off x="8056906" y="-791005"/>
            <a:ext cx="354011" cy="3766342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/>
          <p:cNvCxnSpPr>
            <a:stCxn id="8" idx="0"/>
            <a:endCxn id="10" idx="2"/>
          </p:cNvCxnSpPr>
          <p:nvPr/>
        </p:nvCxnSpPr>
        <p:spPr>
          <a:xfrm flipV="1">
            <a:off x="6340838" y="915160"/>
            <a:ext cx="9902" cy="35542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r 19"/>
          <p:cNvCxnSpPr>
            <a:stCxn id="3" idx="0"/>
            <a:endCxn id="31" idx="2"/>
          </p:cNvCxnSpPr>
          <p:nvPr/>
        </p:nvCxnSpPr>
        <p:spPr>
          <a:xfrm rot="16200000" flipV="1">
            <a:off x="4162798" y="74605"/>
            <a:ext cx="567061" cy="3784193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angular 20"/>
          <p:cNvCxnSpPr>
            <a:stCxn id="3" idx="0"/>
            <a:endCxn id="9" idx="2"/>
          </p:cNvCxnSpPr>
          <p:nvPr/>
        </p:nvCxnSpPr>
        <p:spPr>
          <a:xfrm rot="5400000" flipH="1" flipV="1">
            <a:off x="7944223" y="77373"/>
            <a:ext cx="567061" cy="377865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3" idx="0"/>
            <a:endCxn id="8" idx="2"/>
          </p:cNvCxnSpPr>
          <p:nvPr/>
        </p:nvCxnSpPr>
        <p:spPr>
          <a:xfrm flipV="1">
            <a:off x="6338424" y="1684587"/>
            <a:ext cx="2414" cy="56564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>
            <a:stCxn id="4" idx="0"/>
            <a:endCxn id="3" idx="2"/>
          </p:cNvCxnSpPr>
          <p:nvPr/>
        </p:nvCxnSpPr>
        <p:spPr>
          <a:xfrm flipH="1" flipV="1">
            <a:off x="6338424" y="2768327"/>
            <a:ext cx="2879" cy="33547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angular 23"/>
          <p:cNvCxnSpPr>
            <a:stCxn id="5" idx="0"/>
            <a:endCxn id="3" idx="2"/>
          </p:cNvCxnSpPr>
          <p:nvPr/>
        </p:nvCxnSpPr>
        <p:spPr>
          <a:xfrm rot="16200000" flipV="1">
            <a:off x="8060018" y="1046733"/>
            <a:ext cx="335474" cy="377866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1500226" y="3079383"/>
            <a:ext cx="2520000" cy="435600"/>
          </a:xfrm>
          <a:prstGeom prst="rect">
            <a:avLst/>
          </a:prstGeom>
          <a:solidFill>
            <a:srgbClr val="C2BA98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 de vulnerabilidad de las víctimas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Conector angular 27"/>
          <p:cNvCxnSpPr>
            <a:stCxn id="38" idx="0"/>
            <a:endCxn id="25" idx="2"/>
          </p:cNvCxnSpPr>
          <p:nvPr/>
        </p:nvCxnSpPr>
        <p:spPr>
          <a:xfrm rot="16200000" flipV="1">
            <a:off x="2673861" y="3601348"/>
            <a:ext cx="629938" cy="45720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angular 28"/>
          <p:cNvCxnSpPr>
            <a:stCxn id="34" idx="0"/>
            <a:endCxn id="25" idx="2"/>
          </p:cNvCxnSpPr>
          <p:nvPr/>
        </p:nvCxnSpPr>
        <p:spPr>
          <a:xfrm rot="5400000" flipH="1" flipV="1">
            <a:off x="2199611" y="3581287"/>
            <a:ext cx="626919" cy="49431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r 29"/>
          <p:cNvCxnSpPr>
            <a:stCxn id="25" idx="0"/>
            <a:endCxn id="3" idx="2"/>
          </p:cNvCxnSpPr>
          <p:nvPr/>
        </p:nvCxnSpPr>
        <p:spPr>
          <a:xfrm rot="5400000" flipH="1" flipV="1">
            <a:off x="4393797" y="1134756"/>
            <a:ext cx="311056" cy="3578198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294231" y="1269171"/>
            <a:ext cx="2520000" cy="414000"/>
          </a:xfrm>
          <a:prstGeom prst="rect">
            <a:avLst/>
          </a:prstGeom>
          <a:solidFill>
            <a:srgbClr val="691C32">
              <a:alpha val="74902"/>
            </a:srgb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Desigualdad social y asimetría en el acceso de los derechos humanos</a:t>
            </a:r>
            <a:endParaRPr lang="es-MX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3728267" y="4134379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transversalidad de la cultura de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derechos humanos en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Administración Pública Estatal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1810354" y="4141902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protocolos de búsqueda de personas desaparecidas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2761873" y="4144921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Bajo cumplimiento de los derechos humanos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861010" y="4152325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asistencia y atención a víctimas del delito.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Conector angular 39"/>
          <p:cNvCxnSpPr>
            <a:stCxn id="33" idx="0"/>
            <a:endCxn id="25" idx="2"/>
          </p:cNvCxnSpPr>
          <p:nvPr/>
        </p:nvCxnSpPr>
        <p:spPr>
          <a:xfrm rot="16200000" flipV="1">
            <a:off x="3162329" y="3112880"/>
            <a:ext cx="619396" cy="1423601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angular 40"/>
          <p:cNvCxnSpPr>
            <a:stCxn id="39" idx="0"/>
            <a:endCxn id="25" idx="2"/>
          </p:cNvCxnSpPr>
          <p:nvPr/>
        </p:nvCxnSpPr>
        <p:spPr>
          <a:xfrm rot="5400000" flipH="1" flipV="1">
            <a:off x="1719727" y="3111826"/>
            <a:ext cx="637342" cy="144365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ángulo 42"/>
          <p:cNvSpPr/>
          <p:nvPr/>
        </p:nvSpPr>
        <p:spPr>
          <a:xfrm>
            <a:off x="573367" y="5536323"/>
            <a:ext cx="893476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capacitación de los servidores públicos para la atención y acompañamiento de calidad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1550924" y="5536323"/>
            <a:ext cx="893476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Poco conocimiento de los derechos de las víctimas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Conector angular 44"/>
          <p:cNvCxnSpPr>
            <a:stCxn id="44" idx="0"/>
            <a:endCxn id="39" idx="2"/>
          </p:cNvCxnSpPr>
          <p:nvPr/>
        </p:nvCxnSpPr>
        <p:spPr>
          <a:xfrm rot="16200000" flipV="1">
            <a:off x="1371140" y="4909801"/>
            <a:ext cx="571952" cy="681092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angular 45"/>
          <p:cNvCxnSpPr>
            <a:stCxn id="43" idx="0"/>
            <a:endCxn id="39" idx="2"/>
          </p:cNvCxnSpPr>
          <p:nvPr/>
        </p:nvCxnSpPr>
        <p:spPr>
          <a:xfrm rot="5400000" flipH="1" flipV="1">
            <a:off x="882361" y="5102115"/>
            <a:ext cx="571952" cy="296465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41"/>
          <p:cNvSpPr/>
          <p:nvPr/>
        </p:nvSpPr>
        <p:spPr>
          <a:xfrm>
            <a:off x="4979101" y="4134379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participación de la sociedad en temas de gobernabilidad.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ángulo 47"/>
          <p:cNvSpPr/>
          <p:nvPr/>
        </p:nvSpPr>
        <p:spPr>
          <a:xfrm>
            <a:off x="6694661" y="4152325"/>
            <a:ext cx="91112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seguridad jurídica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ángulo 48"/>
          <p:cNvSpPr/>
          <p:nvPr/>
        </p:nvSpPr>
        <p:spPr>
          <a:xfrm>
            <a:off x="6313624" y="5599503"/>
            <a:ext cx="892800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 jurídico deficiente.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7254868" y="5599503"/>
            <a:ext cx="892800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Baja cultura de la legalidad en la Administración Pública Estatal.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Conector angular 50"/>
          <p:cNvCxnSpPr>
            <a:stCxn id="50" idx="0"/>
            <a:endCxn id="48" idx="2"/>
          </p:cNvCxnSpPr>
          <p:nvPr/>
        </p:nvCxnSpPr>
        <p:spPr>
          <a:xfrm rot="16200000" flipV="1">
            <a:off x="7108179" y="5006413"/>
            <a:ext cx="635132" cy="55104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angular 51"/>
          <p:cNvCxnSpPr>
            <a:stCxn id="49" idx="0"/>
            <a:endCxn id="48" idx="2"/>
          </p:cNvCxnSpPr>
          <p:nvPr/>
        </p:nvCxnSpPr>
        <p:spPr>
          <a:xfrm rot="5400000" flipH="1" flipV="1">
            <a:off x="6637556" y="5086839"/>
            <a:ext cx="635132" cy="390197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73"/>
          <p:cNvSpPr/>
          <p:nvPr/>
        </p:nvSpPr>
        <p:spPr>
          <a:xfrm>
            <a:off x="4331354" y="5600133"/>
            <a:ext cx="893476" cy="107280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Deterioro en el tejido social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ángulo 77"/>
          <p:cNvSpPr/>
          <p:nvPr/>
        </p:nvSpPr>
        <p:spPr>
          <a:xfrm>
            <a:off x="8971995" y="4144619"/>
            <a:ext cx="910800" cy="831943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capacitación dirigida a la población del estado, en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 de protección civil</a:t>
            </a:r>
          </a:p>
        </p:txBody>
      </p:sp>
      <p:sp>
        <p:nvSpPr>
          <p:cNvPr id="79" name="Rectángulo 78"/>
          <p:cNvSpPr/>
          <p:nvPr/>
        </p:nvSpPr>
        <p:spPr>
          <a:xfrm>
            <a:off x="10474060" y="4141902"/>
            <a:ext cx="910800" cy="812046"/>
          </a:xfrm>
          <a:prstGeom prst="rect">
            <a:avLst/>
          </a:prstGeom>
          <a:solidFill>
            <a:srgbClr val="D6D1C4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Deficientes </a:t>
            </a: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gubernamentales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prevención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0" name="Conector angular 79"/>
          <p:cNvCxnSpPr>
            <a:stCxn id="78" idx="0"/>
            <a:endCxn id="5" idx="2"/>
          </p:cNvCxnSpPr>
          <p:nvPr/>
        </p:nvCxnSpPr>
        <p:spPr>
          <a:xfrm rot="5400000" flipH="1" flipV="1">
            <a:off x="9469631" y="3497165"/>
            <a:ext cx="605218" cy="689691"/>
          </a:xfrm>
          <a:prstGeom prst="bentConnector3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angular 80"/>
          <p:cNvCxnSpPr>
            <a:stCxn id="79" idx="0"/>
            <a:endCxn id="5" idx="2"/>
          </p:cNvCxnSpPr>
          <p:nvPr/>
        </p:nvCxnSpPr>
        <p:spPr>
          <a:xfrm rot="16200000" flipV="1">
            <a:off x="10222023" y="3434465"/>
            <a:ext cx="602501" cy="812374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ángulo 81"/>
          <p:cNvSpPr/>
          <p:nvPr/>
        </p:nvSpPr>
        <p:spPr>
          <a:xfrm>
            <a:off x="9952241" y="5599503"/>
            <a:ext cx="892800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Limitada coordinación entre los diferentes sectores para desarrollar acciones en materia de prevención y protección civil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ectángulo 84"/>
          <p:cNvSpPr/>
          <p:nvPr/>
        </p:nvSpPr>
        <p:spPr>
          <a:xfrm>
            <a:off x="10938460" y="5599503"/>
            <a:ext cx="892800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Poca capacitación y profesionalización del personal de las instituciones de </a:t>
            </a: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protección civil.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6" name="Conector angular 85"/>
          <p:cNvCxnSpPr>
            <a:stCxn id="82" idx="0"/>
            <a:endCxn id="79" idx="2"/>
          </p:cNvCxnSpPr>
          <p:nvPr/>
        </p:nvCxnSpPr>
        <p:spPr>
          <a:xfrm rot="5400000" flipH="1" flipV="1">
            <a:off x="10341273" y="5011317"/>
            <a:ext cx="645555" cy="53081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angular 86"/>
          <p:cNvCxnSpPr>
            <a:stCxn id="85" idx="0"/>
            <a:endCxn id="79" idx="2"/>
          </p:cNvCxnSpPr>
          <p:nvPr/>
        </p:nvCxnSpPr>
        <p:spPr>
          <a:xfrm rot="16200000" flipV="1">
            <a:off x="10834383" y="5049026"/>
            <a:ext cx="645555" cy="455400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ector angular 166"/>
          <p:cNvCxnSpPr>
            <a:stCxn id="74" idx="0"/>
            <a:endCxn id="42" idx="2"/>
          </p:cNvCxnSpPr>
          <p:nvPr/>
        </p:nvCxnSpPr>
        <p:spPr>
          <a:xfrm rot="5400000" flipH="1" flipV="1">
            <a:off x="4779522" y="4944995"/>
            <a:ext cx="653708" cy="656569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Rectángulo 169"/>
          <p:cNvSpPr/>
          <p:nvPr/>
        </p:nvSpPr>
        <p:spPr>
          <a:xfrm>
            <a:off x="8238677" y="5599503"/>
            <a:ext cx="892800" cy="1073430"/>
          </a:xfrm>
          <a:prstGeom prst="rect">
            <a:avLst/>
          </a:prstGeom>
          <a:solidFill>
            <a:srgbClr val="CBCBCB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175" tIns="3175" rIns="3175" bIns="3175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Débil institucionalidad de los gobiernos municipales .</a:t>
            </a:r>
            <a:endParaRPr lang="es-MX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1" name="Conector angular 170"/>
          <p:cNvCxnSpPr>
            <a:stCxn id="170" idx="0"/>
            <a:endCxn id="48" idx="2"/>
          </p:cNvCxnSpPr>
          <p:nvPr/>
        </p:nvCxnSpPr>
        <p:spPr>
          <a:xfrm rot="16200000" flipV="1">
            <a:off x="7600083" y="4514509"/>
            <a:ext cx="635132" cy="1534856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0588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5914</TotalTime>
  <Words>610</Words>
  <Application>Microsoft Office PowerPoint</Application>
  <PresentationFormat>Panorámica</PresentationFormat>
  <Paragraphs>70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Poppins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Evaluación</dc:creator>
  <cp:lastModifiedBy>Dirección de Evaluación</cp:lastModifiedBy>
  <cp:revision>162</cp:revision>
  <cp:lastPrinted>2023-09-02T00:13:48Z</cp:lastPrinted>
  <dcterms:created xsi:type="dcterms:W3CDTF">2023-08-10T15:04:16Z</dcterms:created>
  <dcterms:modified xsi:type="dcterms:W3CDTF">2023-10-16T17:36:42Z</dcterms:modified>
</cp:coreProperties>
</file>