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7" r:id="rId2"/>
    <p:sldId id="258" r:id="rId3"/>
    <p:sldId id="264" r:id="rId4"/>
    <p:sldId id="265" r:id="rId5"/>
    <p:sldId id="266" r:id="rId6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26" autoAdjust="0"/>
    <p:restoredTop sz="90338" autoAdjust="0"/>
  </p:normalViewPr>
  <p:slideViewPr>
    <p:cSldViewPr snapToGrid="0">
      <p:cViewPr varScale="1">
        <p:scale>
          <a:sx n="100" d="100"/>
          <a:sy n="100" d="100"/>
        </p:scale>
        <p:origin x="106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CAB882-3B45-4F60-8F18-668527740407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77320F-03A9-4FCE-8A9F-A892A145B99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24240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Escasa administración bienes muebles e inmuebles L.A.7</a:t>
            </a:r>
            <a:r>
              <a:rPr lang="es-MX" dirty="0" smtClean="0"/>
              <a:t>;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Limitado acceso a la información que generan las instituciones </a:t>
            </a:r>
            <a:r>
              <a:rPr lang="es-MX" dirty="0" smtClean="0"/>
              <a:t>L.A.1 y L.A.12;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 prestación de trámites y servicios L.A.2, L.A.3,</a:t>
            </a:r>
            <a:r>
              <a:rPr lang="es-MX" sz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L.A.4,</a:t>
            </a:r>
            <a:r>
              <a:rPr lang="es-MX" sz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L.A.5,</a:t>
            </a:r>
            <a:r>
              <a:rPr lang="es-MX" sz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smtClean="0"/>
              <a:t>L.A.6,</a:t>
            </a:r>
            <a:r>
              <a:rPr lang="es-MX" baseline="0" dirty="0" smtClean="0"/>
              <a:t>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L.A.8</a:t>
            </a:r>
            <a:r>
              <a:rPr lang="es-MX" sz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, </a:t>
            </a:r>
            <a:r>
              <a:rPr lang="es-MX" dirty="0" smtClean="0"/>
              <a:t>L.A.9,</a:t>
            </a:r>
            <a:r>
              <a:rPr lang="es-MX" baseline="0" dirty="0" smtClean="0"/>
              <a:t> </a:t>
            </a:r>
            <a:r>
              <a:rPr lang="es-MX" dirty="0" smtClean="0"/>
              <a:t>L.A.10 </a:t>
            </a:r>
            <a:r>
              <a:rPr lang="es-MX" sz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L.A.11. </a:t>
            </a:r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7320F-03A9-4FCE-8A9F-A892A145B997}" type="slidenum">
              <a:rPr lang="es-MX" smtClean="0"/>
              <a:t>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417062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Escasos mecanismos sobre integridad y anticorrupción L.A.3,</a:t>
            </a:r>
            <a:r>
              <a:rPr lang="es-MX" sz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L.A.4</a:t>
            </a:r>
            <a:r>
              <a:rPr lang="es-MX" sz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L.A.6 y L.A.7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Limitada implementación de un sistema de control interno L.A.1 y L.A.2; Poca satisfacción ciudadana con la prestación de trámites y servicios L.A.1; Débil implementación de la Política Estatal Anticorrupción L.A.5 y</a:t>
            </a:r>
            <a:r>
              <a:rPr lang="es-MX" sz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L.A.8</a:t>
            </a:r>
            <a:endParaRPr lang="es-MX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MX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MX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7320F-03A9-4FCE-8A9F-A892A145B997}" type="slidenum">
              <a:rPr lang="es-MX" smtClean="0"/>
              <a:t>3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07474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Escasas acciones que promuevan una mejor distribución del gasto público L.A.2 y L.A.3;</a:t>
            </a:r>
            <a:r>
              <a:rPr lang="es-MX" sz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Bajos ingresos obtenidos mediante los actuales esquemas recaudatorios L.A.1,</a:t>
            </a:r>
            <a:r>
              <a:rPr lang="es-MX" sz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L.A.2 y L.A.8</a:t>
            </a:r>
            <a:r>
              <a:rPr lang="es-MX" dirty="0" smtClean="0"/>
              <a:t>;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Limitados procesos para la implementación de mecanismos evaluatorios en la Administración Pública Estatal L.A.4 y L.A.5</a:t>
            </a:r>
            <a:r>
              <a:rPr lang="es-MX" sz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Pocas acciones que promuevan el cumplimiento del Sistema Estatal de Planeación Democrática L.A.6 y L.A.7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7320F-03A9-4FCE-8A9F-A892A145B997}" type="slidenum">
              <a:rPr lang="es-MX" smtClean="0"/>
              <a:t>4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53593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Escasos mecanismos que fomenten la participación ciudadana L.A.1; Limitadas acciones que fomenten políticas orientadas al fortalecimiento de la gobernanza L.A.1, L.A.2, </a:t>
            </a:r>
            <a:r>
              <a:rPr lang="es-MX" sz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L.A.3 y L.A.4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Pocas acciones para el fortalecimiento institucional L.A.5,</a:t>
            </a:r>
            <a:r>
              <a:rPr lang="es-MX" sz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L.A.6,</a:t>
            </a:r>
            <a:r>
              <a:rPr lang="es-MX" sz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L.A.7</a:t>
            </a:r>
            <a:r>
              <a:rPr lang="es-MX" sz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L.A.8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MX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MX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MX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7320F-03A9-4FCE-8A9F-A892A145B997}" type="slidenum">
              <a:rPr lang="es-MX" smtClean="0"/>
              <a:t>5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92624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62565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75458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245538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85304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577865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5228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988045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62385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80688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40403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580414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19689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3">
            <a:extLst>
              <a:ext uri="{FF2B5EF4-FFF2-40B4-BE49-F238E27FC236}">
                <a16:creationId xmlns:a16="http://schemas.microsoft.com/office/drawing/2014/main" id="{8AA48EF9-FC5C-756C-19CA-2FE8084D1B64}"/>
              </a:ext>
            </a:extLst>
          </p:cNvPr>
          <p:cNvSpPr txBox="1">
            <a:spLocks/>
          </p:cNvSpPr>
          <p:nvPr/>
        </p:nvSpPr>
        <p:spPr>
          <a:xfrm>
            <a:off x="960636" y="1995511"/>
            <a:ext cx="10643535" cy="225338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s-ES" dirty="0">
              <a:solidFill>
                <a:srgbClr val="333333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  <a:p>
            <a:pPr algn="ctr"/>
            <a:r>
              <a:rPr lang="es-ES" dirty="0">
                <a:solidFill>
                  <a:srgbClr val="333333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Eje 5. Gobierno Democrático, Innovador y Transparente</a:t>
            </a:r>
          </a:p>
        </p:txBody>
      </p:sp>
    </p:spTree>
    <p:extLst>
      <p:ext uri="{BB962C8B-B14F-4D97-AF65-F5344CB8AC3E}">
        <p14:creationId xmlns:p14="http://schemas.microsoft.com/office/powerpoint/2010/main" val="2238719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ángulo 62"/>
          <p:cNvSpPr/>
          <p:nvPr/>
        </p:nvSpPr>
        <p:spPr>
          <a:xfrm>
            <a:off x="1666740" y="1779243"/>
            <a:ext cx="9770400" cy="518400"/>
          </a:xfrm>
          <a:prstGeom prst="rect">
            <a:avLst/>
          </a:prstGeom>
          <a:solidFill>
            <a:srgbClr val="A8123E"/>
          </a:solidFill>
          <a:ln w="3175"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 Instituciones Gubernamentales del estado de Puebla presentan </a:t>
            </a:r>
            <a:r>
              <a:rPr lang="es-MX" sz="1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debilidades en la atención de trámites y servicios</a:t>
            </a:r>
            <a:endParaRPr lang="es-MX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Rectángulo 60"/>
          <p:cNvSpPr/>
          <p:nvPr/>
        </p:nvSpPr>
        <p:spPr>
          <a:xfrm>
            <a:off x="4284770" y="2516690"/>
            <a:ext cx="2420829" cy="435600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Limitado acceso a la información que generan las instituciones</a:t>
            </a:r>
          </a:p>
        </p:txBody>
      </p:sp>
      <p:sp>
        <p:nvSpPr>
          <p:cNvPr id="59" name="Rectángulo 58"/>
          <p:cNvSpPr/>
          <p:nvPr/>
        </p:nvSpPr>
        <p:spPr>
          <a:xfrm>
            <a:off x="1666741" y="2516690"/>
            <a:ext cx="2571887" cy="435600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Escasa administración bienes </a:t>
            </a: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muebles e                      inmuebles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Rectángulo 56"/>
          <p:cNvSpPr/>
          <p:nvPr/>
        </p:nvSpPr>
        <p:spPr>
          <a:xfrm>
            <a:off x="6761067" y="2516690"/>
            <a:ext cx="4676073" cy="435600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 calidad en la oferta de trámites </a:t>
            </a: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 servicios </a:t>
            </a:r>
          </a:p>
        </p:txBody>
      </p:sp>
      <p:sp>
        <p:nvSpPr>
          <p:cNvPr id="43" name="Rectángulo 42"/>
          <p:cNvSpPr/>
          <p:nvPr/>
        </p:nvSpPr>
        <p:spPr>
          <a:xfrm>
            <a:off x="4939140" y="1185810"/>
            <a:ext cx="3225600" cy="4140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Baja la confianza de los ciudadanos en las instituciones gubernamentales</a:t>
            </a:r>
          </a:p>
        </p:txBody>
      </p:sp>
      <p:sp>
        <p:nvSpPr>
          <p:cNvPr id="41" name="Rectángulo 40"/>
          <p:cNvSpPr/>
          <p:nvPr/>
        </p:nvSpPr>
        <p:spPr>
          <a:xfrm>
            <a:off x="8211540" y="1179593"/>
            <a:ext cx="3225600" cy="4140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Disminuye la captación de recursos por la  prestación de trámites y servicios</a:t>
            </a:r>
          </a:p>
        </p:txBody>
      </p:sp>
      <p:sp>
        <p:nvSpPr>
          <p:cNvPr id="39" name="Rectángulo 38"/>
          <p:cNvSpPr/>
          <p:nvPr/>
        </p:nvSpPr>
        <p:spPr>
          <a:xfrm>
            <a:off x="1666740" y="1186294"/>
            <a:ext cx="3225600" cy="4140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Altos </a:t>
            </a: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niveles de opacidad </a:t>
            </a:r>
            <a:r>
              <a:rPr lang="es-MX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respecto a la posesión de los bienes </a:t>
            </a: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muebles e </a:t>
            </a:r>
            <a:r>
              <a:rPr lang="es-MX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inmuebles </a:t>
            </a:r>
            <a:endParaRPr lang="es-MX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Rectángulo 36"/>
          <p:cNvSpPr/>
          <p:nvPr/>
        </p:nvSpPr>
        <p:spPr>
          <a:xfrm>
            <a:off x="1666740" y="401854"/>
            <a:ext cx="9770400" cy="518400"/>
          </a:xfrm>
          <a:prstGeom prst="rect">
            <a:avLst/>
          </a:prstGeom>
          <a:solidFill>
            <a:srgbClr val="691C32"/>
          </a:solidFill>
          <a:ln w="3175"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algn="ctr"/>
            <a:r>
              <a:rPr lang="es-MX" sz="1000" b="1" dirty="0">
                <a:latin typeface="Arial" panose="020B0604020202020204" pitchFamily="34" charset="0"/>
                <a:cs typeface="Arial" panose="020B0604020202020204" pitchFamily="34" charset="0"/>
              </a:rPr>
              <a:t>Gobierno </a:t>
            </a:r>
            <a:r>
              <a:rPr lang="es-MX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debilitado </a:t>
            </a:r>
            <a:endParaRPr lang="es-MX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7" name="Conector recto de flecha 76"/>
          <p:cNvCxnSpPr/>
          <p:nvPr/>
        </p:nvCxnSpPr>
        <p:spPr>
          <a:xfrm flipV="1">
            <a:off x="2917862" y="2953268"/>
            <a:ext cx="0" cy="246989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Rectángulo 77"/>
          <p:cNvSpPr/>
          <p:nvPr/>
        </p:nvSpPr>
        <p:spPr>
          <a:xfrm rot="16200000">
            <a:off x="-3180044" y="3159066"/>
            <a:ext cx="6858000" cy="518096"/>
          </a:xfrm>
          <a:prstGeom prst="rect">
            <a:avLst/>
          </a:prstGeom>
          <a:solidFill>
            <a:srgbClr val="E7E4DB"/>
          </a:solidFill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05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Gobierno Innovador</a:t>
            </a:r>
          </a:p>
        </p:txBody>
      </p:sp>
      <p:sp>
        <p:nvSpPr>
          <p:cNvPr id="60" name="Rectángulo 59"/>
          <p:cNvSpPr/>
          <p:nvPr/>
        </p:nvSpPr>
        <p:spPr>
          <a:xfrm>
            <a:off x="2417719" y="3195797"/>
            <a:ext cx="1009787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Débil administración </a:t>
            </a: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</a:t>
            </a: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</a:t>
            </a: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bienes muebles e inmuebles del Gobierno del </a:t>
            </a: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Estado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7" name="Conector angular 46"/>
          <p:cNvCxnSpPr>
            <a:cxnSpLocks/>
          </p:cNvCxnSpPr>
          <p:nvPr/>
        </p:nvCxnSpPr>
        <p:spPr>
          <a:xfrm rot="16200000" flipV="1">
            <a:off x="4696626" y="48236"/>
            <a:ext cx="182774" cy="3277249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ector angular 47"/>
          <p:cNvCxnSpPr/>
          <p:nvPr/>
        </p:nvCxnSpPr>
        <p:spPr>
          <a:xfrm rot="5400000" flipH="1" flipV="1">
            <a:off x="7976275" y="45836"/>
            <a:ext cx="182774" cy="3282051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ector recto de flecha 48"/>
          <p:cNvCxnSpPr/>
          <p:nvPr/>
        </p:nvCxnSpPr>
        <p:spPr>
          <a:xfrm flipH="1" flipV="1">
            <a:off x="6417988" y="1595473"/>
            <a:ext cx="182" cy="182775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ángulo 49"/>
          <p:cNvSpPr/>
          <p:nvPr/>
        </p:nvSpPr>
        <p:spPr>
          <a:xfrm>
            <a:off x="4464308" y="3195797"/>
            <a:ext cx="1009787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Mínima difusión de las obligaciones de transparencia por medios tradicionales y tecnológicos</a:t>
            </a:r>
          </a:p>
        </p:txBody>
      </p:sp>
      <p:sp>
        <p:nvSpPr>
          <p:cNvPr id="51" name="Rectángulo 50"/>
          <p:cNvSpPr/>
          <p:nvPr/>
        </p:nvSpPr>
        <p:spPr>
          <a:xfrm>
            <a:off x="5565408" y="3197352"/>
            <a:ext cx="1009787" cy="937603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Poco interés de los ciudadanos sobre la información generada por las instituciones</a:t>
            </a:r>
          </a:p>
        </p:txBody>
      </p:sp>
      <p:sp>
        <p:nvSpPr>
          <p:cNvPr id="52" name="Rectángulo 51"/>
          <p:cNvSpPr/>
          <p:nvPr/>
        </p:nvSpPr>
        <p:spPr>
          <a:xfrm>
            <a:off x="7004468" y="3207514"/>
            <a:ext cx="1009787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Débil infraestructura tecnológica para realizar trámites y servicios </a:t>
            </a:r>
          </a:p>
        </p:txBody>
      </p:sp>
      <p:sp>
        <p:nvSpPr>
          <p:cNvPr id="53" name="Rectángulo 52"/>
          <p:cNvSpPr/>
          <p:nvPr/>
        </p:nvSpPr>
        <p:spPr>
          <a:xfrm>
            <a:off x="8105568" y="3209069"/>
            <a:ext cx="1009787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Poco presupuesto asignado para actualizar </a:t>
            </a: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 </a:t>
            </a: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Tecnologías de la Información y las Comunicaciones</a:t>
            </a:r>
          </a:p>
        </p:txBody>
      </p:sp>
      <p:sp>
        <p:nvSpPr>
          <p:cNvPr id="54" name="Rectángulo 53"/>
          <p:cNvSpPr/>
          <p:nvPr/>
        </p:nvSpPr>
        <p:spPr>
          <a:xfrm>
            <a:off x="9177386" y="3195059"/>
            <a:ext cx="1009787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Pocas acciones de capacitación para mejorar las capacidades técnicas de las y los servidores públicos 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Rectángulo 54"/>
          <p:cNvSpPr/>
          <p:nvPr/>
        </p:nvSpPr>
        <p:spPr>
          <a:xfrm>
            <a:off x="10278486" y="3196614"/>
            <a:ext cx="1009787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Escasa implementación de programas de mejora </a:t>
            </a: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regulatoria para facilitar trámites a ciudadanos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6" name="Conector angular 55"/>
          <p:cNvCxnSpPr/>
          <p:nvPr/>
        </p:nvCxnSpPr>
        <p:spPr>
          <a:xfrm rot="16200000" flipV="1">
            <a:off x="5661937" y="2741900"/>
            <a:ext cx="238394" cy="643206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ector angular 57"/>
          <p:cNvCxnSpPr/>
          <p:nvPr/>
        </p:nvCxnSpPr>
        <p:spPr>
          <a:xfrm rot="5400000" flipH="1" flipV="1">
            <a:off x="5041350" y="2763962"/>
            <a:ext cx="237836" cy="598525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ector angular 64"/>
          <p:cNvCxnSpPr/>
          <p:nvPr/>
        </p:nvCxnSpPr>
        <p:spPr>
          <a:xfrm rot="5400000" flipH="1" flipV="1">
            <a:off x="4680956" y="766973"/>
            <a:ext cx="214115" cy="3277248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ector angular 65"/>
          <p:cNvCxnSpPr/>
          <p:nvPr/>
        </p:nvCxnSpPr>
        <p:spPr>
          <a:xfrm rot="16200000" flipV="1">
            <a:off x="7955937" y="769240"/>
            <a:ext cx="214115" cy="3272714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Conector angular 75"/>
          <p:cNvCxnSpPr/>
          <p:nvPr/>
        </p:nvCxnSpPr>
        <p:spPr>
          <a:xfrm rot="16200000" flipV="1">
            <a:off x="9826381" y="2205027"/>
            <a:ext cx="267216" cy="1737758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ector angular 78"/>
          <p:cNvCxnSpPr/>
          <p:nvPr/>
        </p:nvCxnSpPr>
        <p:spPr>
          <a:xfrm rot="5400000" flipH="1" flipV="1">
            <a:off x="8149292" y="2265072"/>
            <a:ext cx="266591" cy="1617043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Conector: angular 250">
            <a:extLst>
              <a:ext uri="{FF2B5EF4-FFF2-40B4-BE49-F238E27FC236}">
                <a16:creationId xmlns:a16="http://schemas.microsoft.com/office/drawing/2014/main" id="{B0D2366D-57CF-1BC7-1E6D-73C90BE06CD1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6414245" y="-2106569"/>
            <a:ext cx="450" cy="6588437"/>
          </a:xfrm>
          <a:prstGeom prst="bentConnector3">
            <a:avLst>
              <a:gd name="adj1" fmla="val 33036000"/>
            </a:avLst>
          </a:prstGeom>
          <a:ln>
            <a:solidFill>
              <a:srgbClr val="7671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Conector recto de flecha 85"/>
          <p:cNvCxnSpPr/>
          <p:nvPr/>
        </p:nvCxnSpPr>
        <p:spPr>
          <a:xfrm flipH="1" flipV="1">
            <a:off x="6425301" y="905412"/>
            <a:ext cx="182" cy="151054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ector recto de flecha 29"/>
          <p:cNvCxnSpPr/>
          <p:nvPr/>
        </p:nvCxnSpPr>
        <p:spPr>
          <a:xfrm flipV="1">
            <a:off x="10824117" y="4134955"/>
            <a:ext cx="0" cy="246989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ángulo 30"/>
          <p:cNvSpPr/>
          <p:nvPr/>
        </p:nvSpPr>
        <p:spPr>
          <a:xfrm>
            <a:off x="10323974" y="4377484"/>
            <a:ext cx="1009787" cy="950400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Pocas facilidades para </a:t>
            </a: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apertura </a:t>
            </a: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rápida de empresas de bajo riesgo en los municipios del estado </a:t>
            </a:r>
          </a:p>
        </p:txBody>
      </p:sp>
      <p:cxnSp>
        <p:nvCxnSpPr>
          <p:cNvPr id="32" name="Conector recto de flecha 31"/>
          <p:cNvCxnSpPr/>
          <p:nvPr/>
        </p:nvCxnSpPr>
        <p:spPr>
          <a:xfrm flipV="1">
            <a:off x="7504611" y="4163682"/>
            <a:ext cx="0" cy="246989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ángulo 32"/>
          <p:cNvSpPr/>
          <p:nvPr/>
        </p:nvSpPr>
        <p:spPr>
          <a:xfrm>
            <a:off x="7004468" y="4406211"/>
            <a:ext cx="1009787" cy="950400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Escasas facilidades para </a:t>
            </a:r>
            <a:r>
              <a:rPr lang="es-MX" sz="8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accesar</a:t>
            </a: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trámites </a:t>
            </a: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 servicios gubernamentales </a:t>
            </a: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el interior </a:t>
            </a: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 </a:t>
            </a: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estado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4" name="Conector recto de flecha 33"/>
          <p:cNvCxnSpPr/>
          <p:nvPr/>
        </p:nvCxnSpPr>
        <p:spPr>
          <a:xfrm flipV="1">
            <a:off x="10824117" y="5329679"/>
            <a:ext cx="0" cy="246989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ángulo 34"/>
          <p:cNvSpPr/>
          <p:nvPr/>
        </p:nvSpPr>
        <p:spPr>
          <a:xfrm>
            <a:off x="10323974" y="5572208"/>
            <a:ext cx="1009787" cy="950400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Pocos mecanismos de participación ciudadana que fomenten su participación para evaluar la política regulatoria estatal</a:t>
            </a:r>
          </a:p>
        </p:txBody>
      </p:sp>
      <p:cxnSp>
        <p:nvCxnSpPr>
          <p:cNvPr id="36" name="Conector recto de flecha 35"/>
          <p:cNvCxnSpPr/>
          <p:nvPr/>
        </p:nvCxnSpPr>
        <p:spPr>
          <a:xfrm flipV="1">
            <a:off x="9677529" y="4141882"/>
            <a:ext cx="0" cy="246989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ángulo 37"/>
          <p:cNvSpPr/>
          <p:nvPr/>
        </p:nvSpPr>
        <p:spPr>
          <a:xfrm>
            <a:off x="9177386" y="4384411"/>
            <a:ext cx="1009787" cy="950400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Mínimos incentivos para que las y los  servidores públicos  </a:t>
            </a: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mejoren </a:t>
            </a: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sus condiciones </a:t>
            </a: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laborales.</a:t>
            </a:r>
          </a:p>
        </p:txBody>
      </p:sp>
      <p:cxnSp>
        <p:nvCxnSpPr>
          <p:cNvPr id="40" name="Conector recto de flecha 39"/>
          <p:cNvCxnSpPr/>
          <p:nvPr/>
        </p:nvCxnSpPr>
        <p:spPr>
          <a:xfrm flipV="1">
            <a:off x="8605711" y="4156755"/>
            <a:ext cx="0" cy="246989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ángulo 41"/>
          <p:cNvSpPr/>
          <p:nvPr/>
        </p:nvSpPr>
        <p:spPr>
          <a:xfrm>
            <a:off x="8105568" y="4399284"/>
            <a:ext cx="1009787" cy="950400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 cobertura para la transmisión de </a:t>
            </a: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sistemas de radio y de televisión del gobierno del estado</a:t>
            </a:r>
          </a:p>
        </p:txBody>
      </p:sp>
      <p:cxnSp>
        <p:nvCxnSpPr>
          <p:cNvPr id="44" name="Conector recto de flecha 43"/>
          <p:cNvCxnSpPr/>
          <p:nvPr/>
        </p:nvCxnSpPr>
        <p:spPr>
          <a:xfrm flipV="1">
            <a:off x="4964451" y="4135974"/>
            <a:ext cx="0" cy="246989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ángulo 44"/>
          <p:cNvSpPr/>
          <p:nvPr/>
        </p:nvSpPr>
        <p:spPr>
          <a:xfrm>
            <a:off x="4464308" y="4378503"/>
            <a:ext cx="1009787" cy="950400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Débil difusión </a:t>
            </a: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las acciones y programas </a:t>
            </a: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gubernamentales para </a:t>
            </a: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incrementar la cobertura al interior del estado</a:t>
            </a:r>
          </a:p>
        </p:txBody>
      </p:sp>
      <p:cxnSp>
        <p:nvCxnSpPr>
          <p:cNvPr id="46" name="Conector recto de flecha 45"/>
          <p:cNvCxnSpPr/>
          <p:nvPr/>
        </p:nvCxnSpPr>
        <p:spPr>
          <a:xfrm flipV="1">
            <a:off x="2917862" y="4149828"/>
            <a:ext cx="0" cy="246989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ángulo 61"/>
          <p:cNvSpPr/>
          <p:nvPr/>
        </p:nvSpPr>
        <p:spPr>
          <a:xfrm>
            <a:off x="2417719" y="4392357"/>
            <a:ext cx="1009787" cy="950400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Mínima actualización del Inventario de </a:t>
            </a: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bienes muebles e inmuebles del Gobierno del Estado</a:t>
            </a:r>
          </a:p>
        </p:txBody>
      </p:sp>
    </p:spTree>
    <p:extLst>
      <p:ext uri="{BB962C8B-B14F-4D97-AF65-F5344CB8AC3E}">
        <p14:creationId xmlns:p14="http://schemas.microsoft.com/office/powerpoint/2010/main" val="372377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ectángulo 61"/>
          <p:cNvSpPr/>
          <p:nvPr/>
        </p:nvSpPr>
        <p:spPr>
          <a:xfrm rot="16200000">
            <a:off x="-3180044" y="3159066"/>
            <a:ext cx="6858000" cy="518096"/>
          </a:xfrm>
          <a:prstGeom prst="rect">
            <a:avLst/>
          </a:prstGeom>
          <a:solidFill>
            <a:srgbClr val="E7E4DB"/>
          </a:solidFill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05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Combate a la Corrupción</a:t>
            </a:r>
          </a:p>
        </p:txBody>
      </p:sp>
      <p:sp>
        <p:nvSpPr>
          <p:cNvPr id="41" name="Rectángulo 40"/>
          <p:cNvSpPr/>
          <p:nvPr/>
        </p:nvSpPr>
        <p:spPr>
          <a:xfrm>
            <a:off x="1620172" y="2078602"/>
            <a:ext cx="10071235" cy="518095"/>
          </a:xfrm>
          <a:prstGeom prst="rect">
            <a:avLst/>
          </a:prstGeom>
          <a:solidFill>
            <a:srgbClr val="A8123E"/>
          </a:solidFill>
          <a:ln w="3175"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Instituciones de la Administración Pública del Estado de Puebla proliferan actos de corrupción </a:t>
            </a:r>
            <a:endParaRPr lang="es-MX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Rectángulo 41"/>
          <p:cNvSpPr/>
          <p:nvPr/>
        </p:nvSpPr>
        <p:spPr>
          <a:xfrm>
            <a:off x="8342775" y="1430572"/>
            <a:ext cx="3225600" cy="4140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Alta predisposición a actos de corrupción</a:t>
            </a:r>
            <a:endParaRPr lang="es-MX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Rectángulo 42"/>
          <p:cNvSpPr/>
          <p:nvPr/>
        </p:nvSpPr>
        <p:spPr>
          <a:xfrm>
            <a:off x="1797975" y="1437273"/>
            <a:ext cx="3225600" cy="4140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 credibilidad en las  instituciones gubernamentales </a:t>
            </a:r>
            <a:endParaRPr lang="es-MX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Rectángulo 43"/>
          <p:cNvSpPr/>
          <p:nvPr/>
        </p:nvSpPr>
        <p:spPr>
          <a:xfrm>
            <a:off x="1620172" y="652831"/>
            <a:ext cx="10071235" cy="518095"/>
          </a:xfrm>
          <a:prstGeom prst="rect">
            <a:avLst/>
          </a:prstGeom>
          <a:solidFill>
            <a:srgbClr val="691C32"/>
          </a:solidFill>
          <a:ln w="3175"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algn="ctr"/>
            <a:r>
              <a:rPr lang="es-MX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Incrementan los niveles de corrupción</a:t>
            </a:r>
            <a:endParaRPr lang="es-MX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1" name="Conector: angular 250">
            <a:extLst>
              <a:ext uri="{FF2B5EF4-FFF2-40B4-BE49-F238E27FC236}">
                <a16:creationId xmlns:a16="http://schemas.microsoft.com/office/drawing/2014/main" id="{B0D2366D-57CF-1BC7-1E6D-73C90BE06CD1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6545480" y="-1855590"/>
            <a:ext cx="450" cy="6588437"/>
          </a:xfrm>
          <a:prstGeom prst="bentConnector3">
            <a:avLst>
              <a:gd name="adj1" fmla="val 33036000"/>
            </a:avLst>
          </a:prstGeom>
          <a:ln>
            <a:solidFill>
              <a:srgbClr val="7671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ector recto de flecha 51"/>
          <p:cNvCxnSpPr/>
          <p:nvPr/>
        </p:nvCxnSpPr>
        <p:spPr>
          <a:xfrm flipH="1" flipV="1">
            <a:off x="6378734" y="1156391"/>
            <a:ext cx="182" cy="151054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ángulo 52"/>
          <p:cNvSpPr/>
          <p:nvPr/>
        </p:nvSpPr>
        <p:spPr>
          <a:xfrm>
            <a:off x="8268127" y="2876439"/>
            <a:ext cx="2145595" cy="435600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 satisfacción ciudadana con la                  prestación de trámites y servicios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Rectángulo 53"/>
          <p:cNvSpPr/>
          <p:nvPr/>
        </p:nvSpPr>
        <p:spPr>
          <a:xfrm>
            <a:off x="5946313" y="2875762"/>
            <a:ext cx="2279479" cy="435600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Limitada implementación de un sistema de        control interno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Rectángulo 54"/>
          <p:cNvSpPr/>
          <p:nvPr/>
        </p:nvSpPr>
        <p:spPr>
          <a:xfrm>
            <a:off x="1620173" y="2875762"/>
            <a:ext cx="4283805" cy="435600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Escasos mecanismos sobre ética, integridad y anticorrupción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Rectángulo 55"/>
          <p:cNvSpPr/>
          <p:nvPr/>
        </p:nvSpPr>
        <p:spPr>
          <a:xfrm>
            <a:off x="10456058" y="2875762"/>
            <a:ext cx="1235350" cy="435600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Débil implementación de la Política Estatal  Anticorrupción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Rectángulo 56"/>
          <p:cNvSpPr/>
          <p:nvPr/>
        </p:nvSpPr>
        <p:spPr>
          <a:xfrm>
            <a:off x="1620173" y="3572141"/>
            <a:ext cx="1009787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Escaso apego al marco jurídico para el combate a la corrupción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Rectángulo 60"/>
          <p:cNvSpPr/>
          <p:nvPr/>
        </p:nvSpPr>
        <p:spPr>
          <a:xfrm>
            <a:off x="2721273" y="3573696"/>
            <a:ext cx="1009787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Débil capacitación </a:t>
            </a: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sobre ética, integridad y </a:t>
            </a: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anticorrupción, para el personal de las instituciones de la </a:t>
            </a:r>
            <a:r>
              <a:rPr lang="es-MX" sz="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APEP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Rectángulo 62"/>
          <p:cNvSpPr/>
          <p:nvPr/>
        </p:nvSpPr>
        <p:spPr>
          <a:xfrm>
            <a:off x="3793091" y="3559686"/>
            <a:ext cx="1009787" cy="958146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Limitados controles en la selección de  personal a integrarse a instituciones de la </a:t>
            </a:r>
            <a:r>
              <a:rPr lang="es-MX" sz="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APEP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Rectángulo 63"/>
          <p:cNvSpPr/>
          <p:nvPr/>
        </p:nvSpPr>
        <p:spPr>
          <a:xfrm>
            <a:off x="4894191" y="3561241"/>
            <a:ext cx="1009787" cy="958146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Mínimo seguimiento  a actos de corrupción denunciados por la ciudadanía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5" name="Conector angular 64"/>
          <p:cNvCxnSpPr/>
          <p:nvPr/>
        </p:nvCxnSpPr>
        <p:spPr>
          <a:xfrm rot="16200000" flipV="1">
            <a:off x="4442086" y="2569654"/>
            <a:ext cx="267216" cy="1737758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onector angular 67"/>
          <p:cNvCxnSpPr/>
          <p:nvPr/>
        </p:nvCxnSpPr>
        <p:spPr>
          <a:xfrm rot="5400000" flipH="1" flipV="1">
            <a:off x="2764997" y="2629699"/>
            <a:ext cx="266591" cy="1617043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ángulo 74"/>
          <p:cNvSpPr/>
          <p:nvPr/>
        </p:nvSpPr>
        <p:spPr>
          <a:xfrm>
            <a:off x="6036409" y="3562853"/>
            <a:ext cx="1009787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Escasa transparencia y rendición de cuentas en el uso de los recursos públicos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Rectángulo 75"/>
          <p:cNvSpPr/>
          <p:nvPr/>
        </p:nvSpPr>
        <p:spPr>
          <a:xfrm>
            <a:off x="7137509" y="3564408"/>
            <a:ext cx="1009787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Pocas auditorias a programas,                obras y/o acciones 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7" name="Conector angular 76"/>
          <p:cNvCxnSpPr/>
          <p:nvPr/>
        </p:nvCxnSpPr>
        <p:spPr>
          <a:xfrm rot="16200000" flipV="1">
            <a:off x="7234038" y="3108956"/>
            <a:ext cx="238394" cy="643206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Conector angular 77"/>
          <p:cNvCxnSpPr/>
          <p:nvPr/>
        </p:nvCxnSpPr>
        <p:spPr>
          <a:xfrm rot="5400000" flipH="1" flipV="1">
            <a:off x="6613451" y="3131018"/>
            <a:ext cx="237836" cy="598525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Rectángulo 78"/>
          <p:cNvSpPr/>
          <p:nvPr/>
        </p:nvSpPr>
        <p:spPr>
          <a:xfrm>
            <a:off x="8302835" y="3556415"/>
            <a:ext cx="1009787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Limitada implementación de mejoras en la gestión de trámites y servicios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Rectángulo 79"/>
          <p:cNvSpPr/>
          <p:nvPr/>
        </p:nvSpPr>
        <p:spPr>
          <a:xfrm>
            <a:off x="9403935" y="3557970"/>
            <a:ext cx="1009787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Escaso uso de instrumentos para determinar la satisfacción en la prestación de tramites y servicios por parte de los usuarios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1" name="Conector angular 80"/>
          <p:cNvCxnSpPr/>
          <p:nvPr/>
        </p:nvCxnSpPr>
        <p:spPr>
          <a:xfrm rot="16200000" flipV="1">
            <a:off x="9500464" y="3102518"/>
            <a:ext cx="238394" cy="643206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Conector angular 81"/>
          <p:cNvCxnSpPr/>
          <p:nvPr/>
        </p:nvCxnSpPr>
        <p:spPr>
          <a:xfrm rot="5400000" flipH="1" flipV="1">
            <a:off x="8879877" y="3124580"/>
            <a:ext cx="237836" cy="598525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Conector recto de flecha 82"/>
          <p:cNvCxnSpPr/>
          <p:nvPr/>
        </p:nvCxnSpPr>
        <p:spPr>
          <a:xfrm flipV="1">
            <a:off x="11086338" y="3312678"/>
            <a:ext cx="0" cy="246989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Rectángulo 83"/>
          <p:cNvSpPr/>
          <p:nvPr/>
        </p:nvSpPr>
        <p:spPr>
          <a:xfrm>
            <a:off x="10586195" y="3555207"/>
            <a:ext cx="1009787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Mínimo interés gubernamental para disminuir la corrupción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5" name="Conector recto de flecha 84"/>
          <p:cNvCxnSpPr>
            <a:cxnSpLocks/>
          </p:cNvCxnSpPr>
          <p:nvPr/>
        </p:nvCxnSpPr>
        <p:spPr>
          <a:xfrm flipV="1">
            <a:off x="3274620" y="1829047"/>
            <a:ext cx="1767" cy="138846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Conector recto de flecha 85"/>
          <p:cNvCxnSpPr>
            <a:cxnSpLocks/>
          </p:cNvCxnSpPr>
          <p:nvPr/>
        </p:nvCxnSpPr>
        <p:spPr>
          <a:xfrm flipV="1">
            <a:off x="9838157" y="1837835"/>
            <a:ext cx="1767" cy="138846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Conector recto de flecha 86"/>
          <p:cNvCxnSpPr>
            <a:cxnSpLocks/>
          </p:cNvCxnSpPr>
          <p:nvPr/>
        </p:nvCxnSpPr>
        <p:spPr>
          <a:xfrm flipV="1">
            <a:off x="6378734" y="1947949"/>
            <a:ext cx="1767" cy="138846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Conector recto 87"/>
          <p:cNvCxnSpPr/>
          <p:nvPr/>
        </p:nvCxnSpPr>
        <p:spPr>
          <a:xfrm>
            <a:off x="3280858" y="1967893"/>
            <a:ext cx="6557299" cy="8788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Rectángulo 89"/>
          <p:cNvSpPr/>
          <p:nvPr/>
        </p:nvSpPr>
        <p:spPr>
          <a:xfrm>
            <a:off x="10581444" y="4676270"/>
            <a:ext cx="1009787" cy="949122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Escasa vinculación con los sectores ociales para fomentar la participación </a:t>
            </a: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 y vigilancia ciudadana</a:t>
            </a:r>
          </a:p>
        </p:txBody>
      </p:sp>
      <p:cxnSp>
        <p:nvCxnSpPr>
          <p:cNvPr id="91" name="Conector recto de flecha 90"/>
          <p:cNvCxnSpPr>
            <a:stCxn id="90" idx="0"/>
          </p:cNvCxnSpPr>
          <p:nvPr/>
        </p:nvCxnSpPr>
        <p:spPr>
          <a:xfrm flipV="1">
            <a:off x="11086338" y="4488673"/>
            <a:ext cx="1635" cy="187597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Conector recto de flecha 93"/>
          <p:cNvCxnSpPr/>
          <p:nvPr/>
        </p:nvCxnSpPr>
        <p:spPr>
          <a:xfrm flipH="1" flipV="1">
            <a:off x="6365690" y="2584651"/>
            <a:ext cx="182" cy="151054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Conector recto 3"/>
          <p:cNvCxnSpPr/>
          <p:nvPr/>
        </p:nvCxnSpPr>
        <p:spPr>
          <a:xfrm flipV="1">
            <a:off x="3720934" y="2738215"/>
            <a:ext cx="0" cy="139008"/>
          </a:xfrm>
          <a:prstGeom prst="line">
            <a:avLst/>
          </a:prstGeom>
          <a:ln w="63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Conector recto 95"/>
          <p:cNvCxnSpPr/>
          <p:nvPr/>
        </p:nvCxnSpPr>
        <p:spPr>
          <a:xfrm flipV="1">
            <a:off x="11086338" y="2736754"/>
            <a:ext cx="0" cy="139008"/>
          </a:xfrm>
          <a:prstGeom prst="line">
            <a:avLst/>
          </a:prstGeom>
          <a:ln w="63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ector recto 5"/>
          <p:cNvCxnSpPr/>
          <p:nvPr/>
        </p:nvCxnSpPr>
        <p:spPr>
          <a:xfrm>
            <a:off x="3731060" y="2735705"/>
            <a:ext cx="7348544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ángulo 38"/>
          <p:cNvSpPr/>
          <p:nvPr/>
        </p:nvSpPr>
        <p:spPr>
          <a:xfrm>
            <a:off x="6036409" y="4676270"/>
            <a:ext cx="1009787" cy="949122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Débil implementación de sistemas de control interno en </a:t>
            </a: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 </a:t>
            </a: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instituciones </a:t>
            </a: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la </a:t>
            </a:r>
            <a:r>
              <a:rPr lang="es-MX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APEP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0" name="Conector recto de flecha 39"/>
          <p:cNvCxnSpPr/>
          <p:nvPr/>
        </p:nvCxnSpPr>
        <p:spPr>
          <a:xfrm flipV="1">
            <a:off x="6541303" y="4495600"/>
            <a:ext cx="1635" cy="187597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7521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ángulo 70"/>
          <p:cNvSpPr/>
          <p:nvPr/>
        </p:nvSpPr>
        <p:spPr>
          <a:xfrm rot="16200000">
            <a:off x="-3180044" y="3159066"/>
            <a:ext cx="6858000" cy="518096"/>
          </a:xfrm>
          <a:prstGeom prst="rect">
            <a:avLst/>
          </a:prstGeom>
          <a:solidFill>
            <a:srgbClr val="E7E4DB"/>
          </a:solidFill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05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Gobierno Eficiente</a:t>
            </a:r>
          </a:p>
        </p:txBody>
      </p:sp>
      <p:sp>
        <p:nvSpPr>
          <p:cNvPr id="50" name="Rectángulo 49"/>
          <p:cNvSpPr/>
          <p:nvPr/>
        </p:nvSpPr>
        <p:spPr>
          <a:xfrm>
            <a:off x="1398076" y="3681594"/>
            <a:ext cx="2279479" cy="435600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Escasas acciones que promuevan una mejor distribución del gasto público</a:t>
            </a:r>
          </a:p>
        </p:txBody>
      </p:sp>
      <p:sp>
        <p:nvSpPr>
          <p:cNvPr id="51" name="Rectángulo 50"/>
          <p:cNvSpPr/>
          <p:nvPr/>
        </p:nvSpPr>
        <p:spPr>
          <a:xfrm>
            <a:off x="3723765" y="3680432"/>
            <a:ext cx="3222288" cy="435600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Bajos ingresos obtenidos mediante los actuales esquemas recaudatorios</a:t>
            </a:r>
          </a:p>
        </p:txBody>
      </p:sp>
      <p:sp>
        <p:nvSpPr>
          <p:cNvPr id="52" name="Rectángulo 51"/>
          <p:cNvSpPr/>
          <p:nvPr/>
        </p:nvSpPr>
        <p:spPr>
          <a:xfrm>
            <a:off x="3723764" y="4357761"/>
            <a:ext cx="1009787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Débil infraestructura tecnológica para realizar trámites y servicios </a:t>
            </a:r>
          </a:p>
        </p:txBody>
      </p:sp>
      <p:sp>
        <p:nvSpPr>
          <p:cNvPr id="53" name="Rectángulo 52"/>
          <p:cNvSpPr/>
          <p:nvPr/>
        </p:nvSpPr>
        <p:spPr>
          <a:xfrm>
            <a:off x="4825974" y="4350028"/>
            <a:ext cx="1009787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Altas prácticas de evasión fiscal por parte de los potenciales contribuyentes                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Rectángulo 53"/>
          <p:cNvSpPr/>
          <p:nvPr/>
        </p:nvSpPr>
        <p:spPr>
          <a:xfrm>
            <a:off x="5936266" y="4357761"/>
            <a:ext cx="1009787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Pocos mecanismos             de prevención de lavado de dinero por parte de los contribuyentes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Rectángulo 54"/>
          <p:cNvSpPr/>
          <p:nvPr/>
        </p:nvSpPr>
        <p:spPr>
          <a:xfrm>
            <a:off x="1488172" y="4349635"/>
            <a:ext cx="1009787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Escasa atención a   los municipios de alta y muy alta marginación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Rectángulo 55"/>
          <p:cNvSpPr/>
          <p:nvPr/>
        </p:nvSpPr>
        <p:spPr>
          <a:xfrm>
            <a:off x="2589272" y="4351190"/>
            <a:ext cx="1009787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Débiles acciones que fomenten el cumplimiento de las obligaciones fiscales 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7" name="Conector angular 56"/>
          <p:cNvCxnSpPr/>
          <p:nvPr/>
        </p:nvCxnSpPr>
        <p:spPr>
          <a:xfrm rot="16200000" flipV="1">
            <a:off x="2685801" y="3914788"/>
            <a:ext cx="238394" cy="643206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ector angular 57"/>
          <p:cNvCxnSpPr/>
          <p:nvPr/>
        </p:nvCxnSpPr>
        <p:spPr>
          <a:xfrm rot="5400000" flipH="1" flipV="1">
            <a:off x="2065214" y="3936850"/>
            <a:ext cx="237836" cy="598525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Grupo 58"/>
          <p:cNvGrpSpPr/>
          <p:nvPr/>
        </p:nvGrpSpPr>
        <p:grpSpPr>
          <a:xfrm>
            <a:off x="4242637" y="4118810"/>
            <a:ext cx="2200120" cy="238394"/>
            <a:chOff x="6445076" y="4335809"/>
            <a:chExt cx="1241732" cy="238394"/>
          </a:xfrm>
        </p:grpSpPr>
        <p:cxnSp>
          <p:nvCxnSpPr>
            <p:cNvPr id="60" name="Conector angular 59"/>
            <p:cNvCxnSpPr/>
            <p:nvPr/>
          </p:nvCxnSpPr>
          <p:spPr>
            <a:xfrm rot="16200000" flipV="1">
              <a:off x="7246008" y="4133403"/>
              <a:ext cx="238394" cy="643206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bg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ector angular 60"/>
            <p:cNvCxnSpPr/>
            <p:nvPr/>
          </p:nvCxnSpPr>
          <p:spPr>
            <a:xfrm rot="5400000" flipH="1" flipV="1">
              <a:off x="6625421" y="4155465"/>
              <a:ext cx="237836" cy="598525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bg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Rectángulo 61"/>
          <p:cNvSpPr/>
          <p:nvPr/>
        </p:nvSpPr>
        <p:spPr>
          <a:xfrm>
            <a:off x="6985603" y="3680039"/>
            <a:ext cx="2279479" cy="435600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Limitados procesos para la implementación de mecanismos evaluatorios en la Administración Pública Estatal </a:t>
            </a:r>
          </a:p>
        </p:txBody>
      </p:sp>
      <p:sp>
        <p:nvSpPr>
          <p:cNvPr id="63" name="Rectángulo 62"/>
          <p:cNvSpPr/>
          <p:nvPr/>
        </p:nvSpPr>
        <p:spPr>
          <a:xfrm>
            <a:off x="7075699" y="4348080"/>
            <a:ext cx="1009787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Escasas acciones de fortalecimiento del Sistema de Evaluación del Desempeño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Rectángulo 63"/>
          <p:cNvSpPr/>
          <p:nvPr/>
        </p:nvSpPr>
        <p:spPr>
          <a:xfrm>
            <a:off x="8176799" y="4349635"/>
            <a:ext cx="1009787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Escasa implementación de          acciones para fomentar la cultura  de la evaluación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5" name="Conector angular 64"/>
          <p:cNvCxnSpPr/>
          <p:nvPr/>
        </p:nvCxnSpPr>
        <p:spPr>
          <a:xfrm rot="16200000" flipV="1">
            <a:off x="8273328" y="3913233"/>
            <a:ext cx="238394" cy="643206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ector angular 65"/>
          <p:cNvCxnSpPr/>
          <p:nvPr/>
        </p:nvCxnSpPr>
        <p:spPr>
          <a:xfrm rot="5400000" flipH="1" flipV="1">
            <a:off x="7652741" y="3935295"/>
            <a:ext cx="237836" cy="598525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ángulo 66"/>
          <p:cNvSpPr/>
          <p:nvPr/>
        </p:nvSpPr>
        <p:spPr>
          <a:xfrm>
            <a:off x="9326823" y="3678484"/>
            <a:ext cx="2279479" cy="435600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Pocas acciones que promuevan el cumplimiento      del Sistema Estatal de Planeación Democrática</a:t>
            </a:r>
          </a:p>
        </p:txBody>
      </p:sp>
      <p:sp>
        <p:nvSpPr>
          <p:cNvPr id="68" name="Rectángulo 67"/>
          <p:cNvSpPr/>
          <p:nvPr/>
        </p:nvSpPr>
        <p:spPr>
          <a:xfrm>
            <a:off x="9416919" y="4346525"/>
            <a:ext cx="1009787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Mínimo impulso en el uso de información estadística y geográfica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Rectángulo 68"/>
          <p:cNvSpPr/>
          <p:nvPr/>
        </p:nvSpPr>
        <p:spPr>
          <a:xfrm>
            <a:off x="10518019" y="4348080"/>
            <a:ext cx="1009787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Débil vinculación con los gobiernos municipales en materia de planeación para el desarrollo                 regional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0" name="Conector angular 69"/>
          <p:cNvCxnSpPr/>
          <p:nvPr/>
        </p:nvCxnSpPr>
        <p:spPr>
          <a:xfrm rot="16200000" flipV="1">
            <a:off x="10614548" y="3911678"/>
            <a:ext cx="238394" cy="643206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ector angular 72"/>
          <p:cNvCxnSpPr/>
          <p:nvPr/>
        </p:nvCxnSpPr>
        <p:spPr>
          <a:xfrm rot="5400000" flipH="1" flipV="1">
            <a:off x="9993961" y="3933740"/>
            <a:ext cx="237836" cy="598525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Rectángulo 73"/>
          <p:cNvSpPr/>
          <p:nvPr/>
        </p:nvSpPr>
        <p:spPr>
          <a:xfrm>
            <a:off x="1405541" y="2832103"/>
            <a:ext cx="10200761" cy="518095"/>
          </a:xfrm>
          <a:prstGeom prst="rect">
            <a:avLst/>
          </a:prstGeom>
          <a:solidFill>
            <a:srgbClr val="A8123E"/>
          </a:solidFill>
          <a:ln w="3175"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Administración Pública Estatal presenta ingresos y procesos de planeación estratégica escasos  </a:t>
            </a:r>
            <a:endParaRPr lang="es-MX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5" name="Conector recto de flecha 74"/>
          <p:cNvCxnSpPr/>
          <p:nvPr/>
        </p:nvCxnSpPr>
        <p:spPr>
          <a:xfrm flipH="1" flipV="1">
            <a:off x="6440977" y="3339494"/>
            <a:ext cx="182" cy="151054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Conector recto 75"/>
          <p:cNvCxnSpPr/>
          <p:nvPr/>
        </p:nvCxnSpPr>
        <p:spPr>
          <a:xfrm flipV="1">
            <a:off x="2522474" y="3474705"/>
            <a:ext cx="0" cy="225368"/>
          </a:xfrm>
          <a:prstGeom prst="line">
            <a:avLst/>
          </a:prstGeom>
          <a:ln w="63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Conector recto 77"/>
          <p:cNvCxnSpPr/>
          <p:nvPr/>
        </p:nvCxnSpPr>
        <p:spPr>
          <a:xfrm flipV="1">
            <a:off x="10426706" y="3472336"/>
            <a:ext cx="0" cy="225368"/>
          </a:xfrm>
          <a:prstGeom prst="line">
            <a:avLst/>
          </a:prstGeom>
          <a:ln w="63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ector recto 78"/>
          <p:cNvCxnSpPr/>
          <p:nvPr/>
        </p:nvCxnSpPr>
        <p:spPr>
          <a:xfrm>
            <a:off x="2530346" y="3488260"/>
            <a:ext cx="7886139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4" name="Grupo 83"/>
          <p:cNvGrpSpPr/>
          <p:nvPr/>
        </p:nvGrpSpPr>
        <p:grpSpPr>
          <a:xfrm>
            <a:off x="3179196" y="2464689"/>
            <a:ext cx="6588438" cy="258642"/>
            <a:chOff x="3300020" y="1850819"/>
            <a:chExt cx="6576871" cy="155362"/>
          </a:xfrm>
        </p:grpSpPr>
        <p:cxnSp>
          <p:nvCxnSpPr>
            <p:cNvPr id="85" name="Conector recto de flecha 84"/>
            <p:cNvCxnSpPr>
              <a:cxnSpLocks/>
            </p:cNvCxnSpPr>
            <p:nvPr/>
          </p:nvCxnSpPr>
          <p:spPr>
            <a:xfrm flipV="1">
              <a:off x="3300020" y="1850819"/>
              <a:ext cx="1767" cy="138846"/>
            </a:xfrm>
            <a:prstGeom prst="straightConnector1">
              <a:avLst/>
            </a:prstGeom>
            <a:ln>
              <a:solidFill>
                <a:schemeClr val="bg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ector recto de flecha 85"/>
            <p:cNvCxnSpPr>
              <a:cxnSpLocks/>
            </p:cNvCxnSpPr>
            <p:nvPr/>
          </p:nvCxnSpPr>
          <p:spPr>
            <a:xfrm flipV="1">
              <a:off x="9873082" y="1859607"/>
              <a:ext cx="1767" cy="138846"/>
            </a:xfrm>
            <a:prstGeom prst="straightConnector1">
              <a:avLst/>
            </a:prstGeom>
            <a:ln>
              <a:solidFill>
                <a:schemeClr val="bg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ector recto 87"/>
            <p:cNvCxnSpPr/>
            <p:nvPr/>
          </p:nvCxnSpPr>
          <p:spPr>
            <a:xfrm>
              <a:off x="3300020" y="1998453"/>
              <a:ext cx="6576871" cy="7728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9" name="Conector recto de flecha 88"/>
          <p:cNvCxnSpPr>
            <a:cxnSpLocks/>
          </p:cNvCxnSpPr>
          <p:nvPr/>
        </p:nvCxnSpPr>
        <p:spPr>
          <a:xfrm flipV="1">
            <a:off x="6440977" y="2709599"/>
            <a:ext cx="1767" cy="138846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Rectángulo 90"/>
          <p:cNvSpPr/>
          <p:nvPr/>
        </p:nvSpPr>
        <p:spPr>
          <a:xfrm>
            <a:off x="4842327" y="2050885"/>
            <a:ext cx="3338496" cy="4356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 recaudación de ingresos</a:t>
            </a:r>
            <a:endParaRPr lang="es-MX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" name="Rectángulo 91"/>
          <p:cNvSpPr/>
          <p:nvPr/>
        </p:nvSpPr>
        <p:spPr>
          <a:xfrm>
            <a:off x="8251887" y="2052288"/>
            <a:ext cx="3338496" cy="4356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Débil implementación del Sistema de Evaluación del Desempeño</a:t>
            </a:r>
            <a:endParaRPr lang="es-MX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Rectángulo 97"/>
          <p:cNvSpPr/>
          <p:nvPr/>
        </p:nvSpPr>
        <p:spPr>
          <a:xfrm>
            <a:off x="1409907" y="2051369"/>
            <a:ext cx="3338496" cy="4356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Baja distribución del gasto público</a:t>
            </a:r>
            <a:endParaRPr lang="es-MX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9" name="Conector: angular 250">
            <a:extLst>
              <a:ext uri="{FF2B5EF4-FFF2-40B4-BE49-F238E27FC236}">
                <a16:creationId xmlns:a16="http://schemas.microsoft.com/office/drawing/2014/main" id="{B0D2366D-57CF-1BC7-1E6D-73C90BE06CD1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6473189" y="-1229364"/>
            <a:ext cx="450" cy="6588437"/>
          </a:xfrm>
          <a:prstGeom prst="bentConnector3">
            <a:avLst>
              <a:gd name="adj1" fmla="val 33036000"/>
            </a:avLst>
          </a:prstGeom>
          <a:ln>
            <a:solidFill>
              <a:srgbClr val="7671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Conector recto de flecha 99"/>
          <p:cNvCxnSpPr>
            <a:cxnSpLocks/>
          </p:cNvCxnSpPr>
          <p:nvPr/>
        </p:nvCxnSpPr>
        <p:spPr>
          <a:xfrm flipV="1">
            <a:off x="9771576" y="1757150"/>
            <a:ext cx="1767" cy="168004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Rectángulo 100"/>
          <p:cNvSpPr/>
          <p:nvPr/>
        </p:nvSpPr>
        <p:spPr>
          <a:xfrm>
            <a:off x="8251887" y="1331315"/>
            <a:ext cx="3338496" cy="4356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Baja ejecución del Sistema Estatal de Planeación Democrática</a:t>
            </a:r>
            <a:endParaRPr lang="es-MX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2" name="Conector recto de flecha 101"/>
          <p:cNvCxnSpPr>
            <a:cxnSpLocks/>
          </p:cNvCxnSpPr>
          <p:nvPr/>
        </p:nvCxnSpPr>
        <p:spPr>
          <a:xfrm flipV="1">
            <a:off x="6471728" y="966866"/>
            <a:ext cx="1767" cy="168004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Rectángulo 102"/>
          <p:cNvSpPr/>
          <p:nvPr/>
        </p:nvSpPr>
        <p:spPr>
          <a:xfrm>
            <a:off x="1402442" y="446289"/>
            <a:ext cx="10203859" cy="518400"/>
          </a:xfrm>
          <a:prstGeom prst="rect">
            <a:avLst/>
          </a:prstGeom>
          <a:solidFill>
            <a:srgbClr val="691C32"/>
          </a:solidFill>
          <a:ln w="3175"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algn="ctr"/>
            <a:r>
              <a:rPr lang="es-MX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Limitadas capacidades operativas de la Administración Pública Estatal </a:t>
            </a:r>
            <a:endParaRPr lang="es-MX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4" name="Conector recto 103"/>
          <p:cNvCxnSpPr/>
          <p:nvPr/>
        </p:nvCxnSpPr>
        <p:spPr>
          <a:xfrm flipV="1">
            <a:off x="6473414" y="1137701"/>
            <a:ext cx="0" cy="778038"/>
          </a:xfrm>
          <a:prstGeom prst="line">
            <a:avLst/>
          </a:prstGeom>
          <a:ln w="63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Conector recto 106"/>
          <p:cNvCxnSpPr/>
          <p:nvPr/>
        </p:nvCxnSpPr>
        <p:spPr>
          <a:xfrm flipV="1">
            <a:off x="9763818" y="1172815"/>
            <a:ext cx="0" cy="204880"/>
          </a:xfrm>
          <a:prstGeom prst="line">
            <a:avLst/>
          </a:prstGeom>
          <a:ln w="63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Conector recto 107"/>
          <p:cNvCxnSpPr/>
          <p:nvPr/>
        </p:nvCxnSpPr>
        <p:spPr>
          <a:xfrm flipV="1">
            <a:off x="6473414" y="1174499"/>
            <a:ext cx="3290404" cy="25349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ángulo 45"/>
          <p:cNvSpPr/>
          <p:nvPr/>
        </p:nvSpPr>
        <p:spPr>
          <a:xfrm>
            <a:off x="3723764" y="5488831"/>
            <a:ext cx="1009787" cy="949122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Escasa </a:t>
            </a: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seguridad </a:t>
            </a: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jurídica y transparencia a las transacciones inmobiliarias y los derechos que recaen sobre ella.</a:t>
            </a:r>
          </a:p>
        </p:txBody>
      </p:sp>
      <p:cxnSp>
        <p:nvCxnSpPr>
          <p:cNvPr id="47" name="Conector recto de flecha 46"/>
          <p:cNvCxnSpPr/>
          <p:nvPr/>
        </p:nvCxnSpPr>
        <p:spPr>
          <a:xfrm flipV="1">
            <a:off x="4228658" y="5308161"/>
            <a:ext cx="1635" cy="187597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5203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Rectángulo 84"/>
          <p:cNvSpPr/>
          <p:nvPr/>
        </p:nvSpPr>
        <p:spPr>
          <a:xfrm rot="16200000">
            <a:off x="-3180044" y="3149541"/>
            <a:ext cx="6858000" cy="518096"/>
          </a:xfrm>
          <a:prstGeom prst="rect">
            <a:avLst/>
          </a:prstGeom>
          <a:solidFill>
            <a:srgbClr val="E7E4DB"/>
          </a:solidFill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05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Gobierno Presente</a:t>
            </a:r>
          </a:p>
        </p:txBody>
      </p:sp>
      <p:sp>
        <p:nvSpPr>
          <p:cNvPr id="39" name="Rectángulo 38"/>
          <p:cNvSpPr/>
          <p:nvPr/>
        </p:nvSpPr>
        <p:spPr>
          <a:xfrm>
            <a:off x="1936969" y="3560499"/>
            <a:ext cx="3222288" cy="435600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Escasos mecanismos que fomenten la                                    participación ciudadana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Rectángulo 39"/>
          <p:cNvSpPr/>
          <p:nvPr/>
        </p:nvSpPr>
        <p:spPr>
          <a:xfrm>
            <a:off x="1936968" y="4237828"/>
            <a:ext cx="1009787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 difusión del área o áreas que den atención a demandas ciudadanas en oficinas del interior del estado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Rectángulo 40"/>
          <p:cNvSpPr/>
          <p:nvPr/>
        </p:nvSpPr>
        <p:spPr>
          <a:xfrm>
            <a:off x="3039178" y="4230095"/>
            <a:ext cx="1009787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Baja presupuesto asignado para atender las necesidades que demandan las y los ciudadanos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Rectángulo 42"/>
          <p:cNvSpPr/>
          <p:nvPr/>
        </p:nvSpPr>
        <p:spPr>
          <a:xfrm>
            <a:off x="4149470" y="4237828"/>
            <a:ext cx="1009787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Mínimo interés de las y los ciudadanos para participar en los temas gubernamentales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4" name="Grupo 43"/>
          <p:cNvGrpSpPr/>
          <p:nvPr/>
        </p:nvGrpSpPr>
        <p:grpSpPr>
          <a:xfrm>
            <a:off x="2455841" y="3998877"/>
            <a:ext cx="2200120" cy="238394"/>
            <a:chOff x="6445076" y="4335809"/>
            <a:chExt cx="1241732" cy="238394"/>
          </a:xfrm>
        </p:grpSpPr>
        <p:cxnSp>
          <p:nvCxnSpPr>
            <p:cNvPr id="45" name="Conector angular 44"/>
            <p:cNvCxnSpPr/>
            <p:nvPr/>
          </p:nvCxnSpPr>
          <p:spPr>
            <a:xfrm rot="16200000" flipV="1">
              <a:off x="7246008" y="4133403"/>
              <a:ext cx="238394" cy="643206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bg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ector angular 47"/>
            <p:cNvCxnSpPr/>
            <p:nvPr/>
          </p:nvCxnSpPr>
          <p:spPr>
            <a:xfrm rot="5400000" flipH="1" flipV="1">
              <a:off x="6625421" y="4155465"/>
              <a:ext cx="237836" cy="598525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bg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Rectángulo 48"/>
          <p:cNvSpPr/>
          <p:nvPr/>
        </p:nvSpPr>
        <p:spPr>
          <a:xfrm>
            <a:off x="5198807" y="3560106"/>
            <a:ext cx="2279479" cy="435600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Limitadas acciones que fomenten políticas orientadas al fortalecimiento de la gobernanza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Rectángulo 49"/>
          <p:cNvSpPr/>
          <p:nvPr/>
        </p:nvSpPr>
        <p:spPr>
          <a:xfrm>
            <a:off x="5288903" y="4228147"/>
            <a:ext cx="1009787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Débiles mecanismos en la recepción, clasificación y atención de las peticiones ciudadanas recibidas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Rectángulo 50"/>
          <p:cNvSpPr/>
          <p:nvPr/>
        </p:nvSpPr>
        <p:spPr>
          <a:xfrm>
            <a:off x="6390003" y="4229702"/>
            <a:ext cx="1009787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Limitadas acciones que promuevan la incorporación de todos los sectores de la sociedad en la toma de decisiones gubernamental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2" name="Conector angular 51"/>
          <p:cNvCxnSpPr/>
          <p:nvPr/>
        </p:nvCxnSpPr>
        <p:spPr>
          <a:xfrm rot="16200000" flipV="1">
            <a:off x="6486532" y="3793300"/>
            <a:ext cx="238394" cy="643206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ector angular 52"/>
          <p:cNvCxnSpPr/>
          <p:nvPr/>
        </p:nvCxnSpPr>
        <p:spPr>
          <a:xfrm rot="5400000" flipH="1" flipV="1">
            <a:off x="5865945" y="3815362"/>
            <a:ext cx="237836" cy="598525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ectángulo 53"/>
          <p:cNvSpPr/>
          <p:nvPr/>
        </p:nvSpPr>
        <p:spPr>
          <a:xfrm>
            <a:off x="7540027" y="3558551"/>
            <a:ext cx="3341859" cy="435600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Pocas acciones para el fortalecimiento institucional 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Rectángulo 54"/>
          <p:cNvSpPr/>
          <p:nvPr/>
        </p:nvSpPr>
        <p:spPr>
          <a:xfrm>
            <a:off x="7630123" y="4219665"/>
            <a:ext cx="1009787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Pocas oferta de capacitación para fortalecer las capacidades y habilidades de las y los servidores públicos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Rectángulo 55"/>
          <p:cNvSpPr/>
          <p:nvPr/>
        </p:nvSpPr>
        <p:spPr>
          <a:xfrm>
            <a:off x="9864698" y="4221220"/>
            <a:ext cx="1009787" cy="941918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Deficientes vínculos </a:t>
            </a: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nacionales e internacionales que atraigan beneficios para el desarrollo del estado</a:t>
            </a:r>
          </a:p>
        </p:txBody>
      </p:sp>
      <p:sp>
        <p:nvSpPr>
          <p:cNvPr id="60" name="Rectángulo 59"/>
          <p:cNvSpPr/>
          <p:nvPr/>
        </p:nvSpPr>
        <p:spPr>
          <a:xfrm>
            <a:off x="1936969" y="2666954"/>
            <a:ext cx="8937516" cy="518095"/>
          </a:xfrm>
          <a:prstGeom prst="rect">
            <a:avLst/>
          </a:prstGeom>
          <a:solidFill>
            <a:srgbClr val="A8123E"/>
          </a:solidFill>
          <a:ln w="3175"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Ejecutivo del estado de Puebla presenta baja capacidad institucional para atender a la ciudadanía</a:t>
            </a:r>
            <a:endParaRPr lang="es-MX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1" name="Conector recto de flecha 60"/>
          <p:cNvCxnSpPr/>
          <p:nvPr/>
        </p:nvCxnSpPr>
        <p:spPr>
          <a:xfrm flipH="1" flipV="1">
            <a:off x="6271972" y="3183589"/>
            <a:ext cx="182" cy="151054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ector recto 61"/>
          <p:cNvCxnSpPr/>
          <p:nvPr/>
        </p:nvCxnSpPr>
        <p:spPr>
          <a:xfrm flipV="1">
            <a:off x="3120078" y="3333183"/>
            <a:ext cx="0" cy="225368"/>
          </a:xfrm>
          <a:prstGeom prst="line">
            <a:avLst/>
          </a:prstGeom>
          <a:ln w="63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ector recto 62"/>
          <p:cNvCxnSpPr/>
          <p:nvPr/>
        </p:nvCxnSpPr>
        <p:spPr>
          <a:xfrm flipV="1">
            <a:off x="9113026" y="3333183"/>
            <a:ext cx="0" cy="225368"/>
          </a:xfrm>
          <a:prstGeom prst="line">
            <a:avLst/>
          </a:prstGeom>
          <a:ln w="63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ector recto 66"/>
          <p:cNvCxnSpPr/>
          <p:nvPr/>
        </p:nvCxnSpPr>
        <p:spPr>
          <a:xfrm flipV="1">
            <a:off x="3120078" y="3333184"/>
            <a:ext cx="5992948" cy="4438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onector recto de flecha 67"/>
          <p:cNvCxnSpPr>
            <a:cxnSpLocks/>
          </p:cNvCxnSpPr>
          <p:nvPr/>
        </p:nvCxnSpPr>
        <p:spPr>
          <a:xfrm flipV="1">
            <a:off x="4439084" y="2316760"/>
            <a:ext cx="1770" cy="231147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ector recto de flecha 69"/>
          <p:cNvCxnSpPr>
            <a:cxnSpLocks/>
          </p:cNvCxnSpPr>
          <p:nvPr/>
        </p:nvCxnSpPr>
        <p:spPr>
          <a:xfrm flipV="1">
            <a:off x="8022012" y="2324832"/>
            <a:ext cx="1770" cy="231147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onector recto 70"/>
          <p:cNvCxnSpPr/>
          <p:nvPr/>
        </p:nvCxnSpPr>
        <p:spPr>
          <a:xfrm>
            <a:off x="4439084" y="2548359"/>
            <a:ext cx="3582928" cy="16181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ector recto de flecha 72"/>
          <p:cNvCxnSpPr>
            <a:cxnSpLocks/>
          </p:cNvCxnSpPr>
          <p:nvPr/>
        </p:nvCxnSpPr>
        <p:spPr>
          <a:xfrm flipV="1">
            <a:off x="6270371" y="2542271"/>
            <a:ext cx="1767" cy="138846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Rectángulo 73"/>
          <p:cNvSpPr/>
          <p:nvPr/>
        </p:nvSpPr>
        <p:spPr>
          <a:xfrm>
            <a:off x="6296911" y="1904230"/>
            <a:ext cx="3338496" cy="4356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Mínima atención a la ciudadanía por parte de los servidores públicos </a:t>
            </a:r>
            <a:endParaRPr lang="es-MX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Rectángulo 78"/>
          <p:cNvSpPr/>
          <p:nvPr/>
        </p:nvSpPr>
        <p:spPr>
          <a:xfrm>
            <a:off x="2864491" y="1904714"/>
            <a:ext cx="3338496" cy="4356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 participación ciudadana en las decisiones gubernamentales</a:t>
            </a:r>
            <a:endParaRPr lang="es-MX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Rectángulo 79"/>
          <p:cNvSpPr/>
          <p:nvPr/>
        </p:nvSpPr>
        <p:spPr>
          <a:xfrm>
            <a:off x="6296911" y="1331452"/>
            <a:ext cx="3338496" cy="4356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Incrementa la percepción negativa de la ciudadanía hacia el gobierno        del estado</a:t>
            </a:r>
            <a:endParaRPr lang="es-MX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" name="Rectángulo 81"/>
          <p:cNvSpPr/>
          <p:nvPr/>
        </p:nvSpPr>
        <p:spPr>
          <a:xfrm>
            <a:off x="2864491" y="1331936"/>
            <a:ext cx="3338496" cy="4356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Incrementa la problemática social en el estado</a:t>
            </a:r>
            <a:endParaRPr lang="es-MX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3" name="Conector recto de flecha 82"/>
          <p:cNvCxnSpPr/>
          <p:nvPr/>
        </p:nvCxnSpPr>
        <p:spPr>
          <a:xfrm flipH="1" flipV="1">
            <a:off x="4438902" y="1769664"/>
            <a:ext cx="182" cy="151054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Conector recto de flecha 86"/>
          <p:cNvCxnSpPr/>
          <p:nvPr/>
        </p:nvCxnSpPr>
        <p:spPr>
          <a:xfrm flipH="1" flipV="1">
            <a:off x="8030015" y="1748219"/>
            <a:ext cx="182" cy="151054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Conector recto 87"/>
          <p:cNvCxnSpPr/>
          <p:nvPr/>
        </p:nvCxnSpPr>
        <p:spPr>
          <a:xfrm flipV="1">
            <a:off x="4438902" y="1151712"/>
            <a:ext cx="0" cy="19050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Conector recto 88"/>
          <p:cNvCxnSpPr/>
          <p:nvPr/>
        </p:nvCxnSpPr>
        <p:spPr>
          <a:xfrm flipV="1">
            <a:off x="8062736" y="1133332"/>
            <a:ext cx="0" cy="19050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Conector recto 90"/>
          <p:cNvCxnSpPr/>
          <p:nvPr/>
        </p:nvCxnSpPr>
        <p:spPr>
          <a:xfrm>
            <a:off x="4438902" y="1133332"/>
            <a:ext cx="3623834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Conector recto de flecha 92"/>
          <p:cNvCxnSpPr>
            <a:cxnSpLocks/>
          </p:cNvCxnSpPr>
          <p:nvPr/>
        </p:nvCxnSpPr>
        <p:spPr>
          <a:xfrm flipV="1">
            <a:off x="6270127" y="1003793"/>
            <a:ext cx="1767" cy="138846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Rectángulo 93"/>
          <p:cNvSpPr/>
          <p:nvPr/>
        </p:nvSpPr>
        <p:spPr>
          <a:xfrm>
            <a:off x="1936969" y="502635"/>
            <a:ext cx="8937516" cy="518095"/>
          </a:xfrm>
          <a:prstGeom prst="rect">
            <a:avLst/>
          </a:prstGeom>
          <a:solidFill>
            <a:srgbClr val="691C32"/>
          </a:solidFill>
          <a:ln w="3175"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algn="ctr"/>
            <a:r>
              <a:rPr lang="es-MX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Gobierno debilitado</a:t>
            </a:r>
            <a:endParaRPr lang="es-MX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Rectángulo 94"/>
          <p:cNvSpPr/>
          <p:nvPr/>
        </p:nvSpPr>
        <p:spPr>
          <a:xfrm>
            <a:off x="6390003" y="5357662"/>
            <a:ext cx="1009787" cy="949122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Escaso incorporación de los principios </a:t>
            </a: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desarrollo sostenible en la toma de </a:t>
            </a: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decisiones gubernamentales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6" name="Conector recto de flecha 95"/>
          <p:cNvCxnSpPr>
            <a:stCxn id="95" idx="0"/>
          </p:cNvCxnSpPr>
          <p:nvPr/>
        </p:nvCxnSpPr>
        <p:spPr>
          <a:xfrm flipV="1">
            <a:off x="6894897" y="5170065"/>
            <a:ext cx="1635" cy="187597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Rectángulo 65"/>
          <p:cNvSpPr/>
          <p:nvPr/>
        </p:nvSpPr>
        <p:spPr>
          <a:xfrm>
            <a:off x="9872099" y="5350735"/>
            <a:ext cx="1009787" cy="949122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Débil </a:t>
            </a: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presencia </a:t>
            </a: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institucional en el interior </a:t>
            </a: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 </a:t>
            </a: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estado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9" name="Conector recto de flecha 68"/>
          <p:cNvCxnSpPr>
            <a:stCxn id="66" idx="0"/>
          </p:cNvCxnSpPr>
          <p:nvPr/>
        </p:nvCxnSpPr>
        <p:spPr>
          <a:xfrm flipV="1">
            <a:off x="10376993" y="5163138"/>
            <a:ext cx="1635" cy="187597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Rectángulo 71"/>
          <p:cNvSpPr/>
          <p:nvPr/>
        </p:nvSpPr>
        <p:spPr>
          <a:xfrm>
            <a:off x="8747410" y="4221220"/>
            <a:ext cx="1009787" cy="941918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Mínima difusión de  </a:t>
            </a: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información </a:t>
            </a: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 fortalezca la </a:t>
            </a: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comunicación </a:t>
            </a: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5" name="Grupo 74"/>
          <p:cNvGrpSpPr/>
          <p:nvPr/>
        </p:nvGrpSpPr>
        <p:grpSpPr>
          <a:xfrm>
            <a:off x="8065735" y="3976686"/>
            <a:ext cx="2200120" cy="238394"/>
            <a:chOff x="6445076" y="4335809"/>
            <a:chExt cx="1241732" cy="238394"/>
          </a:xfrm>
        </p:grpSpPr>
        <p:cxnSp>
          <p:nvCxnSpPr>
            <p:cNvPr id="76" name="Conector angular 75"/>
            <p:cNvCxnSpPr/>
            <p:nvPr/>
          </p:nvCxnSpPr>
          <p:spPr>
            <a:xfrm rot="16200000" flipV="1">
              <a:off x="7246008" y="4133403"/>
              <a:ext cx="238394" cy="643206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bg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ector angular 76"/>
            <p:cNvCxnSpPr/>
            <p:nvPr/>
          </p:nvCxnSpPr>
          <p:spPr>
            <a:xfrm rot="5400000" flipH="1" flipV="1">
              <a:off x="6625421" y="4155465"/>
              <a:ext cx="237836" cy="598525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bg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98903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5923</TotalTime>
  <Words>1106</Words>
  <Application>Microsoft Office PowerPoint</Application>
  <PresentationFormat>Panorámica</PresentationFormat>
  <Paragraphs>97</Paragraphs>
  <Slides>5</Slides>
  <Notes>4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Poppins ExtraBold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Dirección de Evaluación</dc:creator>
  <cp:lastModifiedBy>Dirección de Evaluación</cp:lastModifiedBy>
  <cp:revision>292</cp:revision>
  <dcterms:created xsi:type="dcterms:W3CDTF">2023-08-10T15:04:16Z</dcterms:created>
  <dcterms:modified xsi:type="dcterms:W3CDTF">2023-10-16T17:40:06Z</dcterms:modified>
</cp:coreProperties>
</file>