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57" r:id="rId2"/>
    <p:sldId id="261" r:id="rId3"/>
    <p:sldId id="262" r:id="rId4"/>
    <p:sldId id="263" r:id="rId5"/>
    <p:sldId id="264" r:id="rId6"/>
  </p:sldIdLst>
  <p:sldSz cx="12192000" cy="6858000"/>
  <p:notesSz cx="6858000" cy="9144000"/>
  <p:defaultTextStyle>
    <a:defPPr>
      <a:defRPr lang="es-MX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Estatales" initials="ED" lastIdx="1" clrIdx="0">
    <p:extLst>
      <p:ext uri="{19B8F6BF-5375-455C-9EA6-DF929625EA0E}">
        <p15:presenceInfo xmlns:p15="http://schemas.microsoft.com/office/powerpoint/2012/main" userId="Estatales" providerId="None"/>
      </p:ext>
    </p:extLst>
  </p:cmAuthor>
  <p:cmAuthor id="2" name="Evaluación" initials="E" lastIdx="87" clrIdx="1">
    <p:extLst>
      <p:ext uri="{19B8F6BF-5375-455C-9EA6-DF929625EA0E}">
        <p15:presenceInfo xmlns:p15="http://schemas.microsoft.com/office/powerpoint/2012/main" userId="Evaluación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67171"/>
    <a:srgbClr val="D6D1C4"/>
    <a:srgbClr val="A8123E"/>
    <a:srgbClr val="691C32"/>
    <a:srgbClr val="CBCBCB"/>
    <a:srgbClr val="C2BA98"/>
    <a:srgbClr val="E7E4D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5091" autoAdjust="0"/>
    <p:restoredTop sz="89302" autoAdjust="0"/>
  </p:normalViewPr>
  <p:slideViewPr>
    <p:cSldViewPr snapToGrid="0">
      <p:cViewPr varScale="1">
        <p:scale>
          <a:sx n="99" d="100"/>
          <a:sy n="99" d="100"/>
        </p:scale>
        <p:origin x="1518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ommentAuthors" Target="commentAuthor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MX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A7945D9-C6B9-49E6-BEA8-84EE22B2BA6D}" type="datetimeFigureOut">
              <a:rPr lang="es-MX" smtClean="0"/>
              <a:t>16/10/2023</a:t>
            </a:fld>
            <a:endParaRPr lang="es-MX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MX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MX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2B8AC8B-6878-4B21-BA86-42A31570FBC8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9483599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MX" dirty="0"/>
              <a:t>Eje 2.Desarrollo Sostenible</a:t>
            </a:r>
          </a:p>
          <a:p>
            <a:r>
              <a:rPr lang="es-MX" dirty="0"/>
              <a:t>Temática: Cuidado del Medio Ambiente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MX" sz="1800" b="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Responsable: </a:t>
            </a:r>
            <a:r>
              <a:rPr lang="es-MX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Secretaría de Medio Ambiente, Desarrollo Sustentable y Ordenamiento Territorial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1. Establecer programas preventivos y correctivos interinstitucionales para la atención de la contingencia ambiental y la protección de la población.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2. Promover la participación social en el cuidado, conservación y preservación del medio ambiente.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3. Fomentar prácticas sostenibles, de prevención de riesgos y adaptación al cambio climático en las actividades económicas.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4. Proteger los ecosistemas para favorecer el desarrollo sostenible del estado.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5. Impulsar acciones de investigación y aquellas que fomenten el uso de tecnologías orientadas a la conservación del medio ambiente y a la atención del cambio climático.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6. Difundir y fomentar la cultura del bienestar animal.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7. Promover y vigilar el cumplimiento de la normatividad en materia de bienestar animal.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8. Impulsar mecanismos que favorezcan la conservación sustentable de los recursos hídricos y que propicien tanto su acceso como su uso sostenible.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9. Fomentar la adecuada valorización, tratamiento y disposición de los residuos sólidos.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10. Promover de manera integral el saneamiento y recuperación de la cuenca del alto Atoyac.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11. Promover el uso de tecnologías limpias e innovadoras para </a:t>
            </a:r>
            <a:r>
              <a:rPr lang="es-E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eficientar</a:t>
            </a:r>
            <a:r>
              <a:rPr lang="es-E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el desarrollo económico, social y la transición energética.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12. Mejorar la infraestructura con un enfoque en la generación de energías alternativas, que permitan el desarrollo sostenible, productivo y social.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s-MX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s-MX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es-MX" dirty="0"/>
          </a:p>
          <a:p>
            <a:endParaRPr lang="es-MX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2B8AC8B-6878-4B21-BA86-42A31570FBC8}" type="slidenum">
              <a:rPr lang="es-MX" smtClean="0"/>
              <a:t>2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41783537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MX" dirty="0"/>
              <a:t>Eje 2.Desarrollo Sostenible</a:t>
            </a:r>
          </a:p>
          <a:p>
            <a:r>
              <a:rPr lang="es-MX" dirty="0"/>
              <a:t>Temática: Ordenamiento Territorial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MX" sz="1800" b="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Responsable: </a:t>
            </a:r>
            <a:r>
              <a:rPr lang="es-MX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Secretaría de Medio Ambiente, Desarrollo Sustentable y Ordenamiento Territorial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1. Aplicar instrumentos de ordenamiento territorial dirigidos a regular los asentamientos humanos en las regiones al interior del estado.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2. Impulsar el ordenamiento territorial para la gestión sostenible.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3. Desarrollar mecanismos de planeación ecológica y territorial que propicien el desarrollo económico sostenible.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4. Instrumentar mecanismos que favorezcan el acceso equitativo a los recursos naturales.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5. </a:t>
            </a:r>
            <a:r>
              <a:rPr lang="es-E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Eficientar</a:t>
            </a:r>
            <a:r>
              <a:rPr lang="es-E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la aplicación del ordenamiento jurídico en materia de medio ambiente y de ordenamiento territorial, contribuyendo al logro de un desarrollo sostenible.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 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s-MX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s-MX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indent="-342900">
              <a:buAutoNum type="arabicPeriod"/>
            </a:pPr>
            <a:endParaRPr lang="es-MX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es-MX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2B8AC8B-6878-4B21-BA86-42A31570FBC8}" type="slidenum">
              <a:rPr lang="es-MX" smtClean="0"/>
              <a:t>3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9318434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MX" dirty="0"/>
              <a:t>Eje 2.Desarrollo Sostenible</a:t>
            </a:r>
          </a:p>
          <a:p>
            <a:r>
              <a:rPr lang="es-MX" dirty="0"/>
              <a:t>Temática: Infraestructura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MX" sz="1800" b="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Responsable: </a:t>
            </a:r>
            <a:r>
              <a:rPr lang="es-MX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Secretaría de Infraestructura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1. Mejorar la infraestructura dirigida al fortalecimiento de la seguridad pública, reinserción social y procuración de justicia.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2. Impulsar el incremento de la infraestructura hídrica e hidráulica para mejorar su aprovechamiento productivo.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3. Mejorar las vías de comunicación y los sistemas de transporte atendiendo prioritariamente a las localidades y municipios con difícil accesibilidad carretera y con un mayor rezago social.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4. Desarrollar infraestructura y equipamiento para el abasto, el comercio y el turismo que potencie los sectores económicos.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5. Ampliar la red carretera que permita el mejoramiento de la conectividad dentro de las regiones y entre ellas.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6. Mejorar la infraestructura educativa en todos los niveles, priorizando a las localidades de alta y muy alta marginación.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7. Impulsar el desarrollo de infraestructura adecuada y digna en materia de salud pública, a partir de criterios de accesibilidad universal.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8. Mejorar y ampliar la infraestructura cultural, deportiva y recreativa, incluyendo edificios que poseen un valor histórico.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9. Aumentar y mejorar la obra pública social y urbana contribuyendo a la igualdad social.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10. Promover infraestructura para la disminución de vulnerabilidades y riesgos.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11. Consolidar la infraestructura gubernamental, mediante su mejoramiento y ampliación, para brindar mejores servicios a la ciudadanía.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12. Desarrollar infraestructura de alto impacto que posicione al estado a nivel nacional.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13. Generar vínculos para incrementar la inversión en obra pública para el beneficio de la población.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s-MX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es-MX" dirty="0"/>
          </a:p>
          <a:p>
            <a:endParaRPr lang="es-MX" dirty="0"/>
          </a:p>
          <a:p>
            <a:endParaRPr lang="es-MX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2B8AC8B-6878-4B21-BA86-42A31570FBC8}" type="slidenum">
              <a:rPr lang="es-MX" smtClean="0"/>
              <a:t>4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84520397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MX" dirty="0"/>
              <a:t>Eje 2.Desarrollo Sostenible</a:t>
            </a:r>
          </a:p>
          <a:p>
            <a:r>
              <a:rPr lang="es-MX" dirty="0"/>
              <a:t>Temática: Movilidad Sostenible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MX" sz="1800" b="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Responsable: Secretaría de Movilidad y Transportes</a:t>
            </a:r>
            <a:endParaRPr lang="es-MX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" sz="1800" b="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1. Impulsar sistemas de transporte eficientes, accesibles, intermodales e interconectados para el traslado de personas, productos y servicios.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" sz="1800" b="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2. Mejorar la seguridad vial propiciando mejores condiciones de accesibilidad. movilidad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" sz="1800" b="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3. Propiciar el reparto modal para fomentar la movilidad sostenible, activa y eficiente. 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" sz="1800" b="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4. Integrar sistemas de movilidad intermodal, enfocados en superar las desigualdades.  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" sz="1800" b="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5. Fortalecer la infraestructura vial proyectando el uso de trasportes sustentables, integrando en su planeación la perspectiva de género, la interseccionalidad y la atención a personas en situación de vulnerabilidad.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" sz="1800" b="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6. Mejorar la operación del sistema de transporte público.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" sz="1800" b="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7. Promover la capacitación de los operarios de transporte público, a fin de asegurar la calidad en el servicio.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" sz="1800" b="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8. Implementar las acciones que agilicen y mejoren los trámites y servicios en materia de movilidad y transporte.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s-MX" sz="1800" b="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es-MX" dirty="0"/>
          </a:p>
          <a:p>
            <a:endParaRPr lang="es-MX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2B8AC8B-6878-4B21-BA86-42A31570FBC8}" type="slidenum">
              <a:rPr lang="es-MX" smtClean="0"/>
              <a:t>5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99345950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MX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A32751-7985-47DD-BF04-38888F6AE762}" type="datetimeFigureOut">
              <a:rPr lang="es-MX" smtClean="0"/>
              <a:t>16/10/2023</a:t>
            </a:fld>
            <a:endParaRPr lang="es-MX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D88E3-61C9-4CF2-A8CA-BF056E2F7D0C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9625655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A32751-7985-47DD-BF04-38888F6AE762}" type="datetimeFigureOut">
              <a:rPr lang="es-MX" smtClean="0"/>
              <a:t>16/10/2023</a:t>
            </a:fld>
            <a:endParaRPr lang="es-MX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D88E3-61C9-4CF2-A8CA-BF056E2F7D0C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41754586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A32751-7985-47DD-BF04-38888F6AE762}" type="datetimeFigureOut">
              <a:rPr lang="es-MX" smtClean="0"/>
              <a:t>16/10/2023</a:t>
            </a:fld>
            <a:endParaRPr lang="es-MX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D88E3-61C9-4CF2-A8CA-BF056E2F7D0C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1245538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A32751-7985-47DD-BF04-38888F6AE762}" type="datetimeFigureOut">
              <a:rPr lang="es-MX" smtClean="0"/>
              <a:t>16/10/2023</a:t>
            </a:fld>
            <a:endParaRPr lang="es-MX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D88E3-61C9-4CF2-A8CA-BF056E2F7D0C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5853043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A32751-7985-47DD-BF04-38888F6AE762}" type="datetimeFigureOut">
              <a:rPr lang="es-MX" smtClean="0"/>
              <a:t>16/10/2023</a:t>
            </a:fld>
            <a:endParaRPr lang="es-MX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D88E3-61C9-4CF2-A8CA-BF056E2F7D0C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6577865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A32751-7985-47DD-BF04-38888F6AE762}" type="datetimeFigureOut">
              <a:rPr lang="es-MX" smtClean="0"/>
              <a:t>16/10/2023</a:t>
            </a:fld>
            <a:endParaRPr lang="es-MX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D88E3-61C9-4CF2-A8CA-BF056E2F7D0C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652287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7" name="Marcador de fech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A32751-7985-47DD-BF04-38888F6AE762}" type="datetimeFigureOut">
              <a:rPr lang="es-MX" smtClean="0"/>
              <a:t>16/10/2023</a:t>
            </a:fld>
            <a:endParaRPr lang="es-MX"/>
          </a:p>
        </p:txBody>
      </p:sp>
      <p:sp>
        <p:nvSpPr>
          <p:cNvPr id="8" name="Marcador de pie de pá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D88E3-61C9-4CF2-A8CA-BF056E2F7D0C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3988045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A32751-7985-47DD-BF04-38888F6AE762}" type="datetimeFigureOut">
              <a:rPr lang="es-MX" smtClean="0"/>
              <a:t>16/10/2023</a:t>
            </a:fld>
            <a:endParaRPr lang="es-MX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D88E3-61C9-4CF2-A8CA-BF056E2F7D0C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9623859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A32751-7985-47DD-BF04-38888F6AE762}" type="datetimeFigureOut">
              <a:rPr lang="es-MX" smtClean="0"/>
              <a:t>16/10/2023</a:t>
            </a:fld>
            <a:endParaRPr lang="es-MX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D88E3-61C9-4CF2-A8CA-BF056E2F7D0C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6806886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A32751-7985-47DD-BF04-38888F6AE762}" type="datetimeFigureOut">
              <a:rPr lang="es-MX" smtClean="0"/>
              <a:t>16/10/2023</a:t>
            </a:fld>
            <a:endParaRPr lang="es-MX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D88E3-61C9-4CF2-A8CA-BF056E2F7D0C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5404039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MX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A32751-7985-47DD-BF04-38888F6AE762}" type="datetimeFigureOut">
              <a:rPr lang="es-MX" smtClean="0"/>
              <a:t>16/10/2023</a:t>
            </a:fld>
            <a:endParaRPr lang="es-MX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D88E3-61C9-4CF2-A8CA-BF056E2F7D0C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42580414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A32751-7985-47DD-BF04-38888F6AE762}" type="datetimeFigureOut">
              <a:rPr lang="es-MX" smtClean="0"/>
              <a:t>16/10/2023</a:t>
            </a:fld>
            <a:endParaRPr lang="es-MX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MX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CD88E3-61C9-4CF2-A8CA-BF056E2F7D0C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3196899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MX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3">
            <a:extLst>
              <a:ext uri="{FF2B5EF4-FFF2-40B4-BE49-F238E27FC236}">
                <a16:creationId xmlns:a16="http://schemas.microsoft.com/office/drawing/2014/main" id="{8AA48EF9-FC5C-756C-19CA-2FE8084D1B64}"/>
              </a:ext>
            </a:extLst>
          </p:cNvPr>
          <p:cNvSpPr txBox="1">
            <a:spLocks/>
          </p:cNvSpPr>
          <p:nvPr/>
        </p:nvSpPr>
        <p:spPr>
          <a:xfrm>
            <a:off x="960636" y="1995511"/>
            <a:ext cx="10643535" cy="2253384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es-ES" dirty="0">
              <a:solidFill>
                <a:srgbClr val="333333"/>
              </a:solidFill>
              <a:latin typeface="Poppins ExtraBold" panose="00000900000000000000" pitchFamily="2" charset="0"/>
              <a:cs typeface="Poppins ExtraBold" panose="00000900000000000000" pitchFamily="2" charset="0"/>
            </a:endParaRPr>
          </a:p>
          <a:p>
            <a:pPr algn="ctr"/>
            <a:r>
              <a:rPr lang="es-ES" dirty="0">
                <a:solidFill>
                  <a:srgbClr val="333333"/>
                </a:solidFill>
                <a:latin typeface="Poppins ExtraBold" panose="00000900000000000000" pitchFamily="2" charset="0"/>
                <a:cs typeface="Poppins ExtraBold" panose="00000900000000000000" pitchFamily="2" charset="0"/>
              </a:rPr>
              <a:t>Eje 2. Desarrollo</a:t>
            </a:r>
          </a:p>
          <a:p>
            <a:pPr algn="ctr"/>
            <a:r>
              <a:rPr lang="es-ES" dirty="0">
                <a:solidFill>
                  <a:srgbClr val="333333"/>
                </a:solidFill>
                <a:latin typeface="Poppins ExtraBold" panose="00000900000000000000" pitchFamily="2" charset="0"/>
                <a:cs typeface="Poppins ExtraBold" panose="00000900000000000000" pitchFamily="2" charset="0"/>
              </a:rPr>
              <a:t>Sostenible</a:t>
            </a:r>
          </a:p>
        </p:txBody>
      </p:sp>
    </p:spTree>
    <p:extLst>
      <p:ext uri="{BB962C8B-B14F-4D97-AF65-F5344CB8AC3E}">
        <p14:creationId xmlns:p14="http://schemas.microsoft.com/office/powerpoint/2010/main" val="223871954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/>
          <p:cNvSpPr/>
          <p:nvPr/>
        </p:nvSpPr>
        <p:spPr>
          <a:xfrm rot="16200000">
            <a:off x="-3180044" y="3169952"/>
            <a:ext cx="6858000" cy="518096"/>
          </a:xfrm>
          <a:prstGeom prst="rect">
            <a:avLst/>
          </a:prstGeom>
          <a:solidFill>
            <a:srgbClr val="E7E4DB"/>
          </a:solidFill>
          <a:ln w="317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4445" tIns="4445" rIns="4445" bIns="4445" numCol="1" spcCol="1270" anchor="ctr" anchorCtr="0">
            <a:noAutofit/>
          </a:bodyPr>
          <a:lstStyle/>
          <a:p>
            <a:pPr algn="ctr" defTabSz="3111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MX" sz="105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Cuidado del Medio Ambiente</a:t>
            </a:r>
          </a:p>
        </p:txBody>
      </p:sp>
      <p:sp>
        <p:nvSpPr>
          <p:cNvPr id="5" name="Rectángulo 4"/>
          <p:cNvSpPr/>
          <p:nvPr/>
        </p:nvSpPr>
        <p:spPr>
          <a:xfrm>
            <a:off x="1744078" y="2113348"/>
            <a:ext cx="9771518" cy="518095"/>
          </a:xfrm>
          <a:prstGeom prst="rect">
            <a:avLst/>
          </a:prstGeom>
          <a:solidFill>
            <a:srgbClr val="A8123E"/>
          </a:solidFill>
          <a:ln w="3175">
            <a:solidFill>
              <a:schemeClr val="bg2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4445" tIns="4445" rIns="4445" bIns="4445" numCol="1" spcCol="1270" anchor="ctr" anchorCtr="0">
            <a:noAutofit/>
          </a:bodyPr>
          <a:lstStyle/>
          <a:p>
            <a:pPr algn="ctr" defTabSz="3111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ES" sz="1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 estado de Puebla cuenta con baja atención en la preservación y protección de los recursos naturales</a:t>
            </a:r>
            <a:endParaRPr lang="es-MX" sz="1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" name="Rectángulo 31"/>
          <p:cNvSpPr/>
          <p:nvPr/>
        </p:nvSpPr>
        <p:spPr>
          <a:xfrm>
            <a:off x="5041732" y="1516554"/>
            <a:ext cx="3175845" cy="414019"/>
          </a:xfrm>
          <a:prstGeom prst="rect">
            <a:avLst/>
          </a:prstGeom>
          <a:solidFill>
            <a:srgbClr val="691C32">
              <a:alpha val="74902"/>
            </a:srgbClr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175" tIns="3175" rIns="3175" bIns="3175" numCol="1" spcCol="1270" anchor="ctr" anchorCtr="0">
            <a:noAutofit/>
          </a:bodyPr>
          <a:lstStyle/>
          <a:p>
            <a:pPr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MX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Menor disponibilidad de recursos hídricos</a:t>
            </a:r>
          </a:p>
        </p:txBody>
      </p:sp>
      <p:sp>
        <p:nvSpPr>
          <p:cNvPr id="35" name="Rectángulo 34"/>
          <p:cNvSpPr/>
          <p:nvPr/>
        </p:nvSpPr>
        <p:spPr>
          <a:xfrm>
            <a:off x="8298842" y="1516555"/>
            <a:ext cx="3226091" cy="414019"/>
          </a:xfrm>
          <a:prstGeom prst="rect">
            <a:avLst/>
          </a:prstGeom>
          <a:solidFill>
            <a:srgbClr val="691C32">
              <a:alpha val="74902"/>
            </a:srgbClr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175" tIns="3175" rIns="3175" bIns="3175" numCol="1" spcCol="1270" anchor="ctr" anchorCtr="0">
            <a:noAutofit/>
          </a:bodyPr>
          <a:lstStyle/>
          <a:p>
            <a:pPr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MX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Aumento de la contaminación atmosférica</a:t>
            </a:r>
          </a:p>
        </p:txBody>
      </p:sp>
      <p:sp>
        <p:nvSpPr>
          <p:cNvPr id="49" name="Rectángulo 48"/>
          <p:cNvSpPr/>
          <p:nvPr/>
        </p:nvSpPr>
        <p:spPr>
          <a:xfrm>
            <a:off x="1744077" y="1516555"/>
            <a:ext cx="3217021" cy="414019"/>
          </a:xfrm>
          <a:prstGeom prst="rect">
            <a:avLst/>
          </a:prstGeom>
          <a:solidFill>
            <a:srgbClr val="691C32">
              <a:alpha val="74902"/>
            </a:srgbClr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175" tIns="3175" rIns="3175" bIns="3175" numCol="1" spcCol="1270" anchor="ctr" anchorCtr="0">
            <a:noAutofit/>
          </a:bodyPr>
          <a:lstStyle/>
          <a:p>
            <a:pPr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MX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Alta presencia de residuos solidos</a:t>
            </a:r>
          </a:p>
        </p:txBody>
      </p:sp>
      <p:sp>
        <p:nvSpPr>
          <p:cNvPr id="52" name="Rectángulo 51"/>
          <p:cNvSpPr/>
          <p:nvPr/>
        </p:nvSpPr>
        <p:spPr>
          <a:xfrm>
            <a:off x="1744076" y="169327"/>
            <a:ext cx="9771519" cy="518095"/>
          </a:xfrm>
          <a:prstGeom prst="rect">
            <a:avLst/>
          </a:prstGeom>
          <a:solidFill>
            <a:srgbClr val="691C32"/>
          </a:solidFill>
          <a:ln w="3175">
            <a:solidFill>
              <a:schemeClr val="bg2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4445" tIns="4445" rIns="4445" bIns="4445" numCol="1" spcCol="1270" anchor="ctr" anchorCtr="0">
            <a:noAutofit/>
          </a:bodyPr>
          <a:lstStyle/>
          <a:p>
            <a:pPr algn="ctr"/>
            <a:r>
              <a:rPr lang="es-MX" sz="1000" b="1" dirty="0">
                <a:latin typeface="Arial" panose="020B0604020202020204" pitchFamily="34" charset="0"/>
                <a:cs typeface="Arial" panose="020B0604020202020204" pitchFamily="34" charset="0"/>
              </a:rPr>
              <a:t>Alto riesgo de daños a la salud </a:t>
            </a:r>
          </a:p>
        </p:txBody>
      </p:sp>
      <p:sp>
        <p:nvSpPr>
          <p:cNvPr id="62" name="Rectángulo 61"/>
          <p:cNvSpPr/>
          <p:nvPr/>
        </p:nvSpPr>
        <p:spPr>
          <a:xfrm>
            <a:off x="1744078" y="2855718"/>
            <a:ext cx="3217021" cy="434436"/>
          </a:xfrm>
          <a:prstGeom prst="rect">
            <a:avLst/>
          </a:prstGeom>
          <a:solidFill>
            <a:srgbClr val="C2BA98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175" tIns="3175" rIns="3175" bIns="3175" numCol="1" spcCol="1270" anchor="ctr" anchorCtr="0">
            <a:noAutofit/>
          </a:bodyPr>
          <a:lstStyle/>
          <a:p>
            <a:pPr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MX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Acciones escasas para la gestión adecuada de residuos sólidos urbanos</a:t>
            </a:r>
          </a:p>
        </p:txBody>
      </p:sp>
      <p:sp>
        <p:nvSpPr>
          <p:cNvPr id="65" name="Rectángulo 64"/>
          <p:cNvSpPr/>
          <p:nvPr/>
        </p:nvSpPr>
        <p:spPr>
          <a:xfrm>
            <a:off x="5032843" y="2855718"/>
            <a:ext cx="3175845" cy="434436"/>
          </a:xfrm>
          <a:prstGeom prst="rect">
            <a:avLst/>
          </a:prstGeom>
          <a:solidFill>
            <a:srgbClr val="C2BA98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175" tIns="3175" rIns="3175" bIns="3175" numCol="1" spcCol="1270" anchor="ctr" anchorCtr="0">
            <a:noAutofit/>
          </a:bodyPr>
          <a:lstStyle/>
          <a:p>
            <a:pPr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MX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Pocas</a:t>
            </a:r>
            <a:r>
              <a:rPr lang="es-MX" sz="800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MX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acciones gubernamentales para preservar los recursos naturales</a:t>
            </a:r>
          </a:p>
        </p:txBody>
      </p:sp>
      <p:sp>
        <p:nvSpPr>
          <p:cNvPr id="68" name="Rectángulo 67"/>
          <p:cNvSpPr/>
          <p:nvPr/>
        </p:nvSpPr>
        <p:spPr>
          <a:xfrm>
            <a:off x="8289505" y="2855718"/>
            <a:ext cx="3226091" cy="434436"/>
          </a:xfrm>
          <a:prstGeom prst="rect">
            <a:avLst/>
          </a:prstGeom>
          <a:solidFill>
            <a:srgbClr val="C2BA98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175" tIns="3175" rIns="3175" bIns="3175" numCol="1" spcCol="1270" anchor="ctr" anchorCtr="0">
            <a:noAutofit/>
          </a:bodyPr>
          <a:lstStyle/>
          <a:p>
            <a:pPr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MX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Deficiente regulación </a:t>
            </a:r>
            <a:r>
              <a:rPr lang="es-E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ambiental por la contaminación y cambio climático</a:t>
            </a:r>
            <a:endParaRPr lang="es-MX" sz="8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6" name="Rectángulo 85"/>
          <p:cNvSpPr/>
          <p:nvPr/>
        </p:nvSpPr>
        <p:spPr>
          <a:xfrm>
            <a:off x="3739627" y="3530091"/>
            <a:ext cx="1009787" cy="949122"/>
          </a:xfrm>
          <a:prstGeom prst="rect">
            <a:avLst/>
          </a:prstGeom>
          <a:solidFill>
            <a:srgbClr val="D6D1C4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175" tIns="3175" rIns="3175" bIns="3175" numCol="1" spcCol="1270" anchor="ctr" anchorCtr="0">
            <a:noAutofit/>
          </a:bodyPr>
          <a:lstStyle/>
          <a:p>
            <a:pPr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MX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Escasa difusión de la normatividad en materia de manejo de residuos sólidos urbanos y manejo especial </a:t>
            </a:r>
          </a:p>
        </p:txBody>
      </p:sp>
      <p:sp>
        <p:nvSpPr>
          <p:cNvPr id="89" name="Rectángulo 88"/>
          <p:cNvSpPr/>
          <p:nvPr/>
        </p:nvSpPr>
        <p:spPr>
          <a:xfrm>
            <a:off x="2017585" y="3522259"/>
            <a:ext cx="1009787" cy="949122"/>
          </a:xfrm>
          <a:prstGeom prst="rect">
            <a:avLst/>
          </a:prstGeom>
          <a:solidFill>
            <a:srgbClr val="D6D1C4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175" tIns="3175" rIns="3175" bIns="3175" numCol="1" spcCol="1270" anchor="ctr" anchorCtr="0">
            <a:noAutofit/>
          </a:bodyPr>
          <a:lstStyle/>
          <a:p>
            <a:pPr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MX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Deficiente manejo de residuos sólidos urbanos y de manejo especial en el estado de Puebla</a:t>
            </a:r>
          </a:p>
        </p:txBody>
      </p:sp>
      <p:sp>
        <p:nvSpPr>
          <p:cNvPr id="98" name="Rectángulo 97"/>
          <p:cNvSpPr/>
          <p:nvPr/>
        </p:nvSpPr>
        <p:spPr>
          <a:xfrm>
            <a:off x="6759078" y="3528548"/>
            <a:ext cx="1009787" cy="948564"/>
          </a:xfrm>
          <a:prstGeom prst="rect">
            <a:avLst/>
          </a:prstGeom>
          <a:solidFill>
            <a:srgbClr val="D6D1C4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175" tIns="3175" rIns="3175" bIns="3175" numCol="1" spcCol="1270" anchor="ctr" anchorCtr="0">
            <a:noAutofit/>
          </a:bodyPr>
          <a:lstStyle/>
          <a:p>
            <a:pPr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MX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Limitada implementación tecnologías en favor de la seguridad hídrica</a:t>
            </a:r>
          </a:p>
        </p:txBody>
      </p:sp>
      <p:sp>
        <p:nvSpPr>
          <p:cNvPr id="101" name="Rectángulo 100"/>
          <p:cNvSpPr/>
          <p:nvPr/>
        </p:nvSpPr>
        <p:spPr>
          <a:xfrm>
            <a:off x="5517347" y="3527990"/>
            <a:ext cx="1009787" cy="948564"/>
          </a:xfrm>
          <a:prstGeom prst="rect">
            <a:avLst/>
          </a:prstGeom>
          <a:solidFill>
            <a:srgbClr val="D6D1C4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175" tIns="3175" rIns="3175" bIns="3175" numCol="1" spcCol="1270" anchor="ctr" anchorCtr="0">
            <a:noAutofit/>
          </a:bodyPr>
          <a:lstStyle/>
          <a:p>
            <a:pPr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E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Deficientes programas de protección de los ecosistemas del estado</a:t>
            </a:r>
            <a:endParaRPr lang="es-MX" sz="8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3" name="Rectángulo 112"/>
          <p:cNvSpPr/>
          <p:nvPr/>
        </p:nvSpPr>
        <p:spPr>
          <a:xfrm>
            <a:off x="8271221" y="3567927"/>
            <a:ext cx="1009787" cy="948564"/>
          </a:xfrm>
          <a:prstGeom prst="rect">
            <a:avLst/>
          </a:prstGeom>
          <a:solidFill>
            <a:srgbClr val="D6D1C4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175" tIns="3175" rIns="3175" bIns="3175" numCol="1" spcCol="1270" anchor="ctr" anchorCtr="0">
            <a:noAutofit/>
          </a:bodyPr>
          <a:lstStyle/>
          <a:p>
            <a:pPr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MX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Escasos monitoreos para         conocer los niveles de contaminantes                 atmosféricos</a:t>
            </a:r>
          </a:p>
        </p:txBody>
      </p:sp>
      <p:sp>
        <p:nvSpPr>
          <p:cNvPr id="118" name="Rectángulo 117"/>
          <p:cNvSpPr/>
          <p:nvPr/>
        </p:nvSpPr>
        <p:spPr>
          <a:xfrm>
            <a:off x="9487828" y="3567927"/>
            <a:ext cx="1009787" cy="948564"/>
          </a:xfrm>
          <a:prstGeom prst="rect">
            <a:avLst/>
          </a:prstGeom>
          <a:solidFill>
            <a:srgbClr val="D6D1C4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175" tIns="3175" rIns="3175" bIns="3175" numCol="1" spcCol="1270" anchor="ctr" anchorCtr="0">
            <a:noAutofit/>
          </a:bodyPr>
          <a:lstStyle/>
          <a:p>
            <a:pPr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MX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Fallas en el cumplimiento de la normatividad ambiental por parte de los sujetos obligados</a:t>
            </a:r>
          </a:p>
        </p:txBody>
      </p:sp>
      <p:sp>
        <p:nvSpPr>
          <p:cNvPr id="126" name="Rectángulo 125"/>
          <p:cNvSpPr/>
          <p:nvPr/>
        </p:nvSpPr>
        <p:spPr>
          <a:xfrm>
            <a:off x="2018549" y="4632037"/>
            <a:ext cx="1009787" cy="949122"/>
          </a:xfrm>
          <a:prstGeom prst="rect">
            <a:avLst/>
          </a:prstGeom>
          <a:solidFill>
            <a:srgbClr val="CBCBCB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175" tIns="3175" rIns="3175" bIns="3175" numCol="1" spcCol="1270" anchor="ctr" anchorCtr="0">
            <a:noAutofit/>
          </a:bodyPr>
          <a:lstStyle/>
          <a:p>
            <a:pPr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MX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Pocas acciones de capacitación para el adecuado manejo de residuos sólidos urbanos y de manejo especial</a:t>
            </a:r>
          </a:p>
        </p:txBody>
      </p:sp>
      <p:sp>
        <p:nvSpPr>
          <p:cNvPr id="130" name="Rectángulo 129"/>
          <p:cNvSpPr/>
          <p:nvPr/>
        </p:nvSpPr>
        <p:spPr>
          <a:xfrm>
            <a:off x="3739085" y="4632037"/>
            <a:ext cx="1009787" cy="949122"/>
          </a:xfrm>
          <a:prstGeom prst="rect">
            <a:avLst/>
          </a:prstGeom>
          <a:solidFill>
            <a:srgbClr val="CBCBCB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175" tIns="3175" rIns="3175" bIns="3175" numCol="1" spcCol="1270" anchor="ctr" anchorCtr="0">
            <a:noAutofit/>
          </a:bodyPr>
          <a:lstStyle/>
          <a:p>
            <a:pPr lvl="0"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MX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Ausencia de instrumentos de planeación en materia ambiental.</a:t>
            </a:r>
          </a:p>
        </p:txBody>
      </p:sp>
      <p:sp>
        <p:nvSpPr>
          <p:cNvPr id="152" name="Rectángulo 151"/>
          <p:cNvSpPr/>
          <p:nvPr/>
        </p:nvSpPr>
        <p:spPr>
          <a:xfrm>
            <a:off x="5517347" y="4656089"/>
            <a:ext cx="1009787" cy="948564"/>
          </a:xfrm>
          <a:prstGeom prst="rect">
            <a:avLst/>
          </a:prstGeom>
          <a:solidFill>
            <a:srgbClr val="CBCBCB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175" tIns="3175" rIns="3175" bIns="3175" numCol="1" spcCol="1270" anchor="ctr" anchorCtr="0">
            <a:noAutofit/>
          </a:bodyPr>
          <a:lstStyle/>
          <a:p>
            <a:pPr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MX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Poca difusión del uso de tecnologías innovadoras para mejorar el </a:t>
            </a:r>
            <a:r>
              <a:rPr lang="es-E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desarrollo económico, social y energético</a:t>
            </a:r>
            <a:endParaRPr lang="es-MX" sz="8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1" name="Rectángulo 160"/>
          <p:cNvSpPr/>
          <p:nvPr/>
        </p:nvSpPr>
        <p:spPr>
          <a:xfrm>
            <a:off x="6757809" y="4645856"/>
            <a:ext cx="1009787" cy="948564"/>
          </a:xfrm>
          <a:prstGeom prst="rect">
            <a:avLst/>
          </a:prstGeom>
          <a:solidFill>
            <a:srgbClr val="CBCBCB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175" tIns="3175" rIns="3175" bIns="3175" numCol="1" spcCol="1270" anchor="ctr" anchorCtr="0">
            <a:noAutofit/>
          </a:bodyPr>
          <a:lstStyle/>
          <a:p>
            <a:pPr lvl="0"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MX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Escasez de estudios en la implementación de prácticas sostenibles que beneficie las actividades económicas.</a:t>
            </a:r>
          </a:p>
        </p:txBody>
      </p:sp>
      <p:sp>
        <p:nvSpPr>
          <p:cNvPr id="165" name="Rectángulo 164"/>
          <p:cNvSpPr/>
          <p:nvPr/>
        </p:nvSpPr>
        <p:spPr>
          <a:xfrm>
            <a:off x="8271221" y="4698973"/>
            <a:ext cx="1009787" cy="948564"/>
          </a:xfrm>
          <a:prstGeom prst="rect">
            <a:avLst/>
          </a:prstGeom>
          <a:solidFill>
            <a:srgbClr val="CBCBCB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175" tIns="3175" rIns="3175" bIns="3175" numCol="1" spcCol="1270" anchor="ctr" anchorCtr="0">
            <a:noAutofit/>
          </a:bodyPr>
          <a:lstStyle/>
          <a:p>
            <a:pPr lvl="0"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E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Pocas acciones para la investigación y tecnología de la conservación del medio ambiente y cambio climático</a:t>
            </a:r>
            <a:endParaRPr lang="es-MX" sz="8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3" name="Rectángulo 172"/>
          <p:cNvSpPr/>
          <p:nvPr/>
        </p:nvSpPr>
        <p:spPr>
          <a:xfrm>
            <a:off x="9489695" y="4698326"/>
            <a:ext cx="1009787" cy="949122"/>
          </a:xfrm>
          <a:prstGeom prst="rect">
            <a:avLst/>
          </a:prstGeom>
          <a:solidFill>
            <a:srgbClr val="CBCBCB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175" tIns="3175" rIns="3175" bIns="3175" numCol="1" spcCol="1270" anchor="ctr" anchorCtr="0">
            <a:noAutofit/>
          </a:bodyPr>
          <a:lstStyle/>
          <a:p>
            <a:pPr lvl="0"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MX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Pocas sanciones aplicadas por el incumplimiento a la normatividad</a:t>
            </a:r>
          </a:p>
        </p:txBody>
      </p:sp>
      <p:sp>
        <p:nvSpPr>
          <p:cNvPr id="177" name="Rectángulo 176"/>
          <p:cNvSpPr/>
          <p:nvPr/>
        </p:nvSpPr>
        <p:spPr>
          <a:xfrm>
            <a:off x="9488060" y="5835045"/>
            <a:ext cx="1009787" cy="905342"/>
          </a:xfrm>
          <a:prstGeom prst="rect">
            <a:avLst/>
          </a:prstGeom>
          <a:solidFill>
            <a:srgbClr val="CBCBCB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175" tIns="3175" rIns="3175" bIns="3175" numCol="1" spcCol="1270" anchor="ctr" anchorCtr="0">
            <a:noAutofit/>
          </a:bodyPr>
          <a:lstStyle/>
          <a:p>
            <a:pPr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MX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Escasas acciones de saneamiento y  monitoreo de la Cuenca del alto Atoyac</a:t>
            </a:r>
          </a:p>
        </p:txBody>
      </p:sp>
      <p:sp>
        <p:nvSpPr>
          <p:cNvPr id="187" name="Rectángulo 186"/>
          <p:cNvSpPr/>
          <p:nvPr/>
        </p:nvSpPr>
        <p:spPr>
          <a:xfrm>
            <a:off x="1744077" y="937571"/>
            <a:ext cx="3217021" cy="414019"/>
          </a:xfrm>
          <a:prstGeom prst="rect">
            <a:avLst/>
          </a:prstGeom>
          <a:solidFill>
            <a:srgbClr val="691C32">
              <a:alpha val="74902"/>
            </a:srgbClr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175" tIns="3175" rIns="3175" bIns="3175" numCol="1" spcCol="1270" anchor="ctr" anchorCtr="0">
            <a:noAutofit/>
          </a:bodyPr>
          <a:lstStyle/>
          <a:p>
            <a:pPr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MX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Altos niveles de erosión</a:t>
            </a:r>
          </a:p>
        </p:txBody>
      </p:sp>
      <p:sp>
        <p:nvSpPr>
          <p:cNvPr id="191" name="Rectángulo 190"/>
          <p:cNvSpPr/>
          <p:nvPr/>
        </p:nvSpPr>
        <p:spPr>
          <a:xfrm>
            <a:off x="5041732" y="943907"/>
            <a:ext cx="3175845" cy="414019"/>
          </a:xfrm>
          <a:prstGeom prst="rect">
            <a:avLst/>
          </a:prstGeom>
          <a:solidFill>
            <a:srgbClr val="691C32">
              <a:alpha val="74902"/>
            </a:srgbClr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175" tIns="3175" rIns="3175" bIns="3175" numCol="1" spcCol="1270" anchor="ctr" anchorCtr="0">
            <a:noAutofit/>
          </a:bodyPr>
          <a:lstStyle/>
          <a:p>
            <a:pPr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s-MX" sz="8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MX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Condiciones no favorables de los ecosistemas y de las áreas naturales</a:t>
            </a:r>
          </a:p>
          <a:p>
            <a:pPr lvl="0"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s-MX" sz="8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5" name="Rectángulo 194"/>
          <p:cNvSpPr/>
          <p:nvPr/>
        </p:nvSpPr>
        <p:spPr>
          <a:xfrm>
            <a:off x="8289505" y="944744"/>
            <a:ext cx="3226091" cy="414019"/>
          </a:xfrm>
          <a:prstGeom prst="rect">
            <a:avLst/>
          </a:prstGeom>
          <a:solidFill>
            <a:srgbClr val="691C32">
              <a:alpha val="74902"/>
            </a:srgbClr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175" tIns="3175" rIns="3175" bIns="3175" numCol="1" spcCol="1270" anchor="ctr" anchorCtr="0">
            <a:noAutofit/>
          </a:bodyPr>
          <a:lstStyle/>
          <a:p>
            <a:pPr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MX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Deterioro ambiental</a:t>
            </a:r>
          </a:p>
        </p:txBody>
      </p:sp>
      <p:cxnSp>
        <p:nvCxnSpPr>
          <p:cNvPr id="8" name="Conector angular 7"/>
          <p:cNvCxnSpPr>
            <a:stCxn id="187" idx="0"/>
            <a:endCxn id="52" idx="2"/>
          </p:cNvCxnSpPr>
          <p:nvPr/>
        </p:nvCxnSpPr>
        <p:spPr>
          <a:xfrm rot="5400000" flipH="1" flipV="1">
            <a:off x="4866138" y="-826127"/>
            <a:ext cx="250149" cy="3277248"/>
          </a:xfrm>
          <a:prstGeom prst="bentConnector3">
            <a:avLst>
              <a:gd name="adj1" fmla="val 50000"/>
            </a:avLst>
          </a:prstGeom>
          <a:ln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0" name="Conector angular 139"/>
          <p:cNvCxnSpPr>
            <a:stCxn id="195" idx="0"/>
            <a:endCxn id="52" idx="2"/>
          </p:cNvCxnSpPr>
          <p:nvPr/>
        </p:nvCxnSpPr>
        <p:spPr>
          <a:xfrm rot="16200000" flipV="1">
            <a:off x="8137533" y="-820275"/>
            <a:ext cx="257322" cy="3272715"/>
          </a:xfrm>
          <a:prstGeom prst="bentConnector3">
            <a:avLst>
              <a:gd name="adj1" fmla="val 50000"/>
            </a:avLst>
          </a:prstGeom>
          <a:ln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2" name="Conector recto de flecha 141"/>
          <p:cNvCxnSpPr>
            <a:stCxn id="191" idx="0"/>
            <a:endCxn id="52" idx="2"/>
          </p:cNvCxnSpPr>
          <p:nvPr/>
        </p:nvCxnSpPr>
        <p:spPr>
          <a:xfrm flipV="1">
            <a:off x="6629655" y="687422"/>
            <a:ext cx="181" cy="256485"/>
          </a:xfrm>
          <a:prstGeom prst="straightConnector1">
            <a:avLst/>
          </a:prstGeom>
          <a:ln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3" name="Conector angular 142"/>
          <p:cNvCxnSpPr>
            <a:stCxn id="62" idx="0"/>
          </p:cNvCxnSpPr>
          <p:nvPr/>
        </p:nvCxnSpPr>
        <p:spPr>
          <a:xfrm rot="5400000" flipH="1" flipV="1">
            <a:off x="4884156" y="1110037"/>
            <a:ext cx="214115" cy="3277248"/>
          </a:xfrm>
          <a:prstGeom prst="bentConnector3">
            <a:avLst>
              <a:gd name="adj1" fmla="val 50000"/>
            </a:avLst>
          </a:prstGeom>
          <a:ln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8" name="Conector angular 157"/>
          <p:cNvCxnSpPr>
            <a:stCxn id="68" idx="0"/>
          </p:cNvCxnSpPr>
          <p:nvPr/>
        </p:nvCxnSpPr>
        <p:spPr>
          <a:xfrm rot="16200000" flipV="1">
            <a:off x="8159137" y="1112304"/>
            <a:ext cx="214115" cy="3272714"/>
          </a:xfrm>
          <a:prstGeom prst="bentConnector3">
            <a:avLst>
              <a:gd name="adj1" fmla="val 50000"/>
            </a:avLst>
          </a:prstGeom>
          <a:ln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Conector angular 20"/>
          <p:cNvCxnSpPr>
            <a:cxnSpLocks/>
            <a:stCxn id="5" idx="0"/>
            <a:endCxn id="49" idx="2"/>
          </p:cNvCxnSpPr>
          <p:nvPr/>
        </p:nvCxnSpPr>
        <p:spPr>
          <a:xfrm rot="16200000" flipV="1">
            <a:off x="4899826" y="383336"/>
            <a:ext cx="182774" cy="3277249"/>
          </a:xfrm>
          <a:prstGeom prst="bentConnector3">
            <a:avLst/>
          </a:prstGeom>
          <a:ln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Conector angular 22"/>
          <p:cNvCxnSpPr>
            <a:stCxn id="5" idx="0"/>
            <a:endCxn id="35" idx="2"/>
          </p:cNvCxnSpPr>
          <p:nvPr/>
        </p:nvCxnSpPr>
        <p:spPr>
          <a:xfrm rot="5400000" flipH="1" flipV="1">
            <a:off x="8179475" y="380936"/>
            <a:ext cx="182774" cy="3282051"/>
          </a:xfrm>
          <a:prstGeom prst="bentConnector3">
            <a:avLst/>
          </a:prstGeom>
          <a:ln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6" name="Conector recto de flecha 195"/>
          <p:cNvCxnSpPr>
            <a:stCxn id="32" idx="0"/>
            <a:endCxn id="191" idx="2"/>
          </p:cNvCxnSpPr>
          <p:nvPr/>
        </p:nvCxnSpPr>
        <p:spPr>
          <a:xfrm flipV="1">
            <a:off x="6629655" y="1357926"/>
            <a:ext cx="0" cy="158628"/>
          </a:xfrm>
          <a:prstGeom prst="straightConnector1">
            <a:avLst/>
          </a:prstGeom>
          <a:ln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7" name="Conector recto de flecha 196"/>
          <p:cNvCxnSpPr>
            <a:stCxn id="5" idx="0"/>
            <a:endCxn id="32" idx="2"/>
          </p:cNvCxnSpPr>
          <p:nvPr/>
        </p:nvCxnSpPr>
        <p:spPr>
          <a:xfrm flipH="1" flipV="1">
            <a:off x="6629655" y="1930573"/>
            <a:ext cx="182" cy="182775"/>
          </a:xfrm>
          <a:prstGeom prst="straightConnector1">
            <a:avLst/>
          </a:prstGeom>
          <a:ln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8" name="Conector recto de flecha 197"/>
          <p:cNvCxnSpPr>
            <a:stCxn id="49" idx="0"/>
            <a:endCxn id="187" idx="2"/>
          </p:cNvCxnSpPr>
          <p:nvPr/>
        </p:nvCxnSpPr>
        <p:spPr>
          <a:xfrm flipV="1">
            <a:off x="3352588" y="1351590"/>
            <a:ext cx="0" cy="164965"/>
          </a:xfrm>
          <a:prstGeom prst="straightConnector1">
            <a:avLst/>
          </a:prstGeom>
          <a:ln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9" name="Conector recto de flecha 198"/>
          <p:cNvCxnSpPr>
            <a:stCxn id="35" idx="0"/>
            <a:endCxn id="195" idx="2"/>
          </p:cNvCxnSpPr>
          <p:nvPr/>
        </p:nvCxnSpPr>
        <p:spPr>
          <a:xfrm flipH="1" flipV="1">
            <a:off x="9902551" y="1358763"/>
            <a:ext cx="9337" cy="157792"/>
          </a:xfrm>
          <a:prstGeom prst="straightConnector1">
            <a:avLst/>
          </a:prstGeom>
          <a:ln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0" name="Conector angular 199"/>
          <p:cNvCxnSpPr>
            <a:stCxn id="89" idx="0"/>
            <a:endCxn id="62" idx="2"/>
          </p:cNvCxnSpPr>
          <p:nvPr/>
        </p:nvCxnSpPr>
        <p:spPr>
          <a:xfrm rot="5400000" flipH="1" flipV="1">
            <a:off x="2821482" y="2991152"/>
            <a:ext cx="232105" cy="830110"/>
          </a:xfrm>
          <a:prstGeom prst="bentConnector3">
            <a:avLst>
              <a:gd name="adj1" fmla="val 50000"/>
            </a:avLst>
          </a:prstGeom>
          <a:ln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2" name="Conector angular 201"/>
          <p:cNvCxnSpPr>
            <a:cxnSpLocks/>
            <a:stCxn id="86" idx="0"/>
            <a:endCxn id="62" idx="2"/>
          </p:cNvCxnSpPr>
          <p:nvPr/>
        </p:nvCxnSpPr>
        <p:spPr>
          <a:xfrm rot="16200000" flipV="1">
            <a:off x="3678587" y="2964157"/>
            <a:ext cx="239937" cy="891932"/>
          </a:xfrm>
          <a:prstGeom prst="bentConnector3">
            <a:avLst>
              <a:gd name="adj1" fmla="val 50000"/>
            </a:avLst>
          </a:prstGeom>
          <a:ln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5" name="Conector angular 204"/>
          <p:cNvCxnSpPr>
            <a:stCxn id="98" idx="0"/>
            <a:endCxn id="65" idx="2"/>
          </p:cNvCxnSpPr>
          <p:nvPr/>
        </p:nvCxnSpPr>
        <p:spPr>
          <a:xfrm rot="16200000" flipV="1">
            <a:off x="6823172" y="3087748"/>
            <a:ext cx="238394" cy="643206"/>
          </a:xfrm>
          <a:prstGeom prst="bentConnector3">
            <a:avLst>
              <a:gd name="adj1" fmla="val 50000"/>
            </a:avLst>
          </a:prstGeom>
          <a:ln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8" name="Conector angular 207"/>
          <p:cNvCxnSpPr>
            <a:stCxn id="101" idx="0"/>
            <a:endCxn id="65" idx="2"/>
          </p:cNvCxnSpPr>
          <p:nvPr/>
        </p:nvCxnSpPr>
        <p:spPr>
          <a:xfrm rot="5400000" flipH="1" flipV="1">
            <a:off x="6202585" y="3109810"/>
            <a:ext cx="237836" cy="598525"/>
          </a:xfrm>
          <a:prstGeom prst="bentConnector3">
            <a:avLst>
              <a:gd name="adj1" fmla="val 50000"/>
            </a:avLst>
          </a:prstGeom>
          <a:ln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1" name="Conector angular 210"/>
          <p:cNvCxnSpPr>
            <a:stCxn id="113" idx="0"/>
            <a:endCxn id="68" idx="2"/>
          </p:cNvCxnSpPr>
          <p:nvPr/>
        </p:nvCxnSpPr>
        <p:spPr>
          <a:xfrm rot="5400000" flipH="1" flipV="1">
            <a:off x="9200447" y="2865823"/>
            <a:ext cx="277773" cy="1126436"/>
          </a:xfrm>
          <a:prstGeom prst="bentConnector3">
            <a:avLst>
              <a:gd name="adj1" fmla="val 50000"/>
            </a:avLst>
          </a:prstGeom>
          <a:ln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4" name="Conector angular 213"/>
          <p:cNvCxnSpPr>
            <a:cxnSpLocks/>
            <a:stCxn id="20" idx="0"/>
            <a:endCxn id="68" idx="2"/>
          </p:cNvCxnSpPr>
          <p:nvPr/>
        </p:nvCxnSpPr>
        <p:spPr>
          <a:xfrm rot="16200000" flipV="1">
            <a:off x="10347230" y="2845476"/>
            <a:ext cx="277693" cy="1167049"/>
          </a:xfrm>
          <a:prstGeom prst="bentConnector3">
            <a:avLst>
              <a:gd name="adj1" fmla="val 50000"/>
            </a:avLst>
          </a:prstGeom>
          <a:ln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7" name="Conector recto de flecha 216"/>
          <p:cNvCxnSpPr>
            <a:cxnSpLocks/>
            <a:endCxn id="62" idx="2"/>
          </p:cNvCxnSpPr>
          <p:nvPr/>
        </p:nvCxnSpPr>
        <p:spPr>
          <a:xfrm flipV="1">
            <a:off x="3350822" y="3290154"/>
            <a:ext cx="1767" cy="138846"/>
          </a:xfrm>
          <a:prstGeom prst="straightConnector1">
            <a:avLst/>
          </a:prstGeom>
          <a:ln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0" name="Conector recto de flecha 219"/>
          <p:cNvCxnSpPr>
            <a:stCxn id="130" idx="0"/>
            <a:endCxn id="86" idx="2"/>
          </p:cNvCxnSpPr>
          <p:nvPr/>
        </p:nvCxnSpPr>
        <p:spPr>
          <a:xfrm flipV="1">
            <a:off x="4243979" y="4479213"/>
            <a:ext cx="542" cy="152824"/>
          </a:xfrm>
          <a:prstGeom prst="straightConnector1">
            <a:avLst/>
          </a:prstGeom>
          <a:ln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9" name="Conector recto de flecha 228"/>
          <p:cNvCxnSpPr>
            <a:stCxn id="126" idx="0"/>
            <a:endCxn id="89" idx="2"/>
          </p:cNvCxnSpPr>
          <p:nvPr/>
        </p:nvCxnSpPr>
        <p:spPr>
          <a:xfrm flipH="1" flipV="1">
            <a:off x="2522479" y="4471381"/>
            <a:ext cx="964" cy="160656"/>
          </a:xfrm>
          <a:prstGeom prst="straightConnector1">
            <a:avLst/>
          </a:prstGeom>
          <a:ln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2" name="Conector recto de flecha 231"/>
          <p:cNvCxnSpPr>
            <a:stCxn id="152" idx="0"/>
            <a:endCxn id="101" idx="2"/>
          </p:cNvCxnSpPr>
          <p:nvPr/>
        </p:nvCxnSpPr>
        <p:spPr>
          <a:xfrm flipV="1">
            <a:off x="6022241" y="4476554"/>
            <a:ext cx="0" cy="179535"/>
          </a:xfrm>
          <a:prstGeom prst="straightConnector1">
            <a:avLst/>
          </a:prstGeom>
          <a:ln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8" name="Conector recto de flecha 237"/>
          <p:cNvCxnSpPr>
            <a:stCxn id="161" idx="0"/>
            <a:endCxn id="98" idx="2"/>
          </p:cNvCxnSpPr>
          <p:nvPr/>
        </p:nvCxnSpPr>
        <p:spPr>
          <a:xfrm flipV="1">
            <a:off x="7262703" y="4477112"/>
            <a:ext cx="1269" cy="168744"/>
          </a:xfrm>
          <a:prstGeom prst="straightConnector1">
            <a:avLst/>
          </a:prstGeom>
          <a:ln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1" name="Conector recto de flecha 240"/>
          <p:cNvCxnSpPr>
            <a:stCxn id="165" idx="0"/>
            <a:endCxn id="113" idx="2"/>
          </p:cNvCxnSpPr>
          <p:nvPr/>
        </p:nvCxnSpPr>
        <p:spPr>
          <a:xfrm flipV="1">
            <a:off x="8776115" y="4516491"/>
            <a:ext cx="0" cy="182482"/>
          </a:xfrm>
          <a:prstGeom prst="straightConnector1">
            <a:avLst/>
          </a:prstGeom>
          <a:ln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4" name="Conector recto de flecha 243"/>
          <p:cNvCxnSpPr>
            <a:stCxn id="173" idx="0"/>
            <a:endCxn id="118" idx="2"/>
          </p:cNvCxnSpPr>
          <p:nvPr/>
        </p:nvCxnSpPr>
        <p:spPr>
          <a:xfrm flipH="1" flipV="1">
            <a:off x="9992722" y="4516491"/>
            <a:ext cx="1867" cy="181835"/>
          </a:xfrm>
          <a:prstGeom prst="straightConnector1">
            <a:avLst/>
          </a:prstGeom>
          <a:ln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7" name="Conector recto de flecha 246"/>
          <p:cNvCxnSpPr>
            <a:cxnSpLocks/>
            <a:stCxn id="177" idx="0"/>
            <a:endCxn id="173" idx="2"/>
          </p:cNvCxnSpPr>
          <p:nvPr/>
        </p:nvCxnSpPr>
        <p:spPr>
          <a:xfrm flipV="1">
            <a:off x="9992954" y="5647448"/>
            <a:ext cx="1635" cy="187597"/>
          </a:xfrm>
          <a:prstGeom prst="straightConnector1">
            <a:avLst/>
          </a:prstGeom>
          <a:ln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Rectángulo 2">
            <a:extLst>
              <a:ext uri="{FF2B5EF4-FFF2-40B4-BE49-F238E27FC236}">
                <a16:creationId xmlns:a16="http://schemas.microsoft.com/office/drawing/2014/main" id="{B55F3AA3-D676-1776-5C49-555221305048}"/>
              </a:ext>
            </a:extLst>
          </p:cNvPr>
          <p:cNvSpPr/>
          <p:nvPr/>
        </p:nvSpPr>
        <p:spPr>
          <a:xfrm>
            <a:off x="5529797" y="5782087"/>
            <a:ext cx="979617" cy="948564"/>
          </a:xfrm>
          <a:prstGeom prst="rect">
            <a:avLst/>
          </a:prstGeom>
          <a:solidFill>
            <a:srgbClr val="CBCBCB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175" tIns="3175" rIns="3175" bIns="3175" numCol="1" spcCol="1270" anchor="ctr" anchorCtr="0">
            <a:noAutofit/>
          </a:bodyPr>
          <a:lstStyle/>
          <a:p>
            <a:pPr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E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Limitados recursos para mejorar la infraestructura través de energías alternativas </a:t>
            </a:r>
          </a:p>
        </p:txBody>
      </p:sp>
      <p:cxnSp>
        <p:nvCxnSpPr>
          <p:cNvPr id="4" name="Conector recto de flecha 3">
            <a:extLst>
              <a:ext uri="{FF2B5EF4-FFF2-40B4-BE49-F238E27FC236}">
                <a16:creationId xmlns:a16="http://schemas.microsoft.com/office/drawing/2014/main" id="{C9100B86-D994-42A1-0112-25466B712458}"/>
              </a:ext>
            </a:extLst>
          </p:cNvPr>
          <p:cNvCxnSpPr>
            <a:stCxn id="3" idx="0"/>
          </p:cNvCxnSpPr>
          <p:nvPr/>
        </p:nvCxnSpPr>
        <p:spPr>
          <a:xfrm flipV="1">
            <a:off x="6019606" y="5604653"/>
            <a:ext cx="2635" cy="177434"/>
          </a:xfrm>
          <a:prstGeom prst="straightConnector1">
            <a:avLst/>
          </a:prstGeom>
          <a:ln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Rectángulo 5">
            <a:extLst>
              <a:ext uri="{FF2B5EF4-FFF2-40B4-BE49-F238E27FC236}">
                <a16:creationId xmlns:a16="http://schemas.microsoft.com/office/drawing/2014/main" id="{2E26B16F-3D1C-9942-161D-AC757CAC0F41}"/>
              </a:ext>
            </a:extLst>
          </p:cNvPr>
          <p:cNvSpPr/>
          <p:nvPr/>
        </p:nvSpPr>
        <p:spPr>
          <a:xfrm>
            <a:off x="3746469" y="5770677"/>
            <a:ext cx="1011537" cy="959416"/>
          </a:xfrm>
          <a:prstGeom prst="rect">
            <a:avLst/>
          </a:prstGeom>
          <a:solidFill>
            <a:srgbClr val="CBCBCB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175" tIns="3175" rIns="3175" bIns="3175" numCol="1" spcCol="1270" anchor="ctr" anchorCtr="0">
            <a:noAutofit/>
          </a:bodyPr>
          <a:lstStyle/>
          <a:p>
            <a:pPr lvl="0"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E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Deficiencia en la aplicación de programas preventivos y correctivos de contingencia ambiental.</a:t>
            </a:r>
            <a:endParaRPr lang="es-MX" sz="8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7" name="Conector recto de flecha 6">
            <a:extLst>
              <a:ext uri="{FF2B5EF4-FFF2-40B4-BE49-F238E27FC236}">
                <a16:creationId xmlns:a16="http://schemas.microsoft.com/office/drawing/2014/main" id="{0BAC1142-EA4D-8913-6404-D3E450C15ED8}"/>
              </a:ext>
            </a:extLst>
          </p:cNvPr>
          <p:cNvCxnSpPr>
            <a:cxnSpLocks/>
            <a:stCxn id="6" idx="0"/>
            <a:endCxn id="130" idx="2"/>
          </p:cNvCxnSpPr>
          <p:nvPr/>
        </p:nvCxnSpPr>
        <p:spPr>
          <a:xfrm flipH="1" flipV="1">
            <a:off x="4243979" y="5581159"/>
            <a:ext cx="8259" cy="189518"/>
          </a:xfrm>
          <a:prstGeom prst="straightConnector1">
            <a:avLst/>
          </a:prstGeom>
          <a:ln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ángulo 9">
            <a:extLst>
              <a:ext uri="{FF2B5EF4-FFF2-40B4-BE49-F238E27FC236}">
                <a16:creationId xmlns:a16="http://schemas.microsoft.com/office/drawing/2014/main" id="{6E7F158D-F731-D5B0-D1FF-41D4842DB01A}"/>
              </a:ext>
            </a:extLst>
          </p:cNvPr>
          <p:cNvSpPr/>
          <p:nvPr/>
        </p:nvSpPr>
        <p:spPr>
          <a:xfrm>
            <a:off x="8271221" y="5835044"/>
            <a:ext cx="1009787" cy="926873"/>
          </a:xfrm>
          <a:prstGeom prst="rect">
            <a:avLst/>
          </a:prstGeom>
          <a:solidFill>
            <a:srgbClr val="CBCBCB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175" tIns="3175" rIns="3175" bIns="3175" numCol="1" spcCol="1270" anchor="ctr" anchorCtr="0">
            <a:noAutofit/>
          </a:bodyPr>
          <a:lstStyle/>
          <a:p>
            <a:pPr lvl="0"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E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Poca participación de la ciudadanía en el cuidado y preservación del medio ambiente. </a:t>
            </a:r>
            <a:endParaRPr lang="es-MX" sz="8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1" name="Conector recto de flecha 10">
            <a:extLst>
              <a:ext uri="{FF2B5EF4-FFF2-40B4-BE49-F238E27FC236}">
                <a16:creationId xmlns:a16="http://schemas.microsoft.com/office/drawing/2014/main" id="{A9BAA9F9-2CEE-F2D3-3932-C912EBC4CEED}"/>
              </a:ext>
            </a:extLst>
          </p:cNvPr>
          <p:cNvCxnSpPr>
            <a:cxnSpLocks/>
            <a:stCxn id="10" idx="0"/>
          </p:cNvCxnSpPr>
          <p:nvPr/>
        </p:nvCxnSpPr>
        <p:spPr>
          <a:xfrm flipV="1">
            <a:off x="8776115" y="5625199"/>
            <a:ext cx="1635" cy="209845"/>
          </a:xfrm>
          <a:prstGeom prst="straightConnector1">
            <a:avLst/>
          </a:prstGeom>
          <a:ln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Rectángulo 12">
            <a:extLst>
              <a:ext uri="{FF2B5EF4-FFF2-40B4-BE49-F238E27FC236}">
                <a16:creationId xmlns:a16="http://schemas.microsoft.com/office/drawing/2014/main" id="{CEB2D8FA-9B0F-9EC1-93A6-E784979C1087}"/>
              </a:ext>
            </a:extLst>
          </p:cNvPr>
          <p:cNvSpPr/>
          <p:nvPr/>
        </p:nvSpPr>
        <p:spPr>
          <a:xfrm>
            <a:off x="6757808" y="5763164"/>
            <a:ext cx="979617" cy="948564"/>
          </a:xfrm>
          <a:prstGeom prst="rect">
            <a:avLst/>
          </a:prstGeom>
          <a:solidFill>
            <a:srgbClr val="CBCBCB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175" tIns="3175" rIns="3175" bIns="3175" numCol="1" spcCol="1270" anchor="ctr" anchorCtr="0">
            <a:noAutofit/>
          </a:bodyPr>
          <a:lstStyle/>
          <a:p>
            <a:pPr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E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Pocas acciones de investigación que fomenten el uso de tecnologías la conservación del medio ambiente </a:t>
            </a:r>
            <a:endParaRPr lang="es-MX" sz="8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4" name="Conector recto de flecha 13">
            <a:extLst>
              <a:ext uri="{FF2B5EF4-FFF2-40B4-BE49-F238E27FC236}">
                <a16:creationId xmlns:a16="http://schemas.microsoft.com/office/drawing/2014/main" id="{406C27DB-E521-BBBB-27A2-6F8A4938468D}"/>
              </a:ext>
            </a:extLst>
          </p:cNvPr>
          <p:cNvCxnSpPr>
            <a:stCxn id="13" idx="0"/>
          </p:cNvCxnSpPr>
          <p:nvPr/>
        </p:nvCxnSpPr>
        <p:spPr>
          <a:xfrm flipV="1">
            <a:off x="7247617" y="5585730"/>
            <a:ext cx="2635" cy="177434"/>
          </a:xfrm>
          <a:prstGeom prst="straightConnector1">
            <a:avLst/>
          </a:prstGeom>
          <a:ln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Rectángulo 19">
            <a:extLst>
              <a:ext uri="{FF2B5EF4-FFF2-40B4-BE49-F238E27FC236}">
                <a16:creationId xmlns:a16="http://schemas.microsoft.com/office/drawing/2014/main" id="{C6DD2C3E-895D-F60B-B66C-1565B397B0F8}"/>
              </a:ext>
            </a:extLst>
          </p:cNvPr>
          <p:cNvSpPr/>
          <p:nvPr/>
        </p:nvSpPr>
        <p:spPr>
          <a:xfrm>
            <a:off x="10614266" y="3567847"/>
            <a:ext cx="910667" cy="948564"/>
          </a:xfrm>
          <a:prstGeom prst="rect">
            <a:avLst/>
          </a:prstGeom>
          <a:solidFill>
            <a:srgbClr val="D6D1C4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175" tIns="3175" rIns="3175" bIns="3175" numCol="1" spcCol="1270" anchor="ctr" anchorCtr="0">
            <a:noAutofit/>
          </a:bodyPr>
          <a:lstStyle/>
          <a:p>
            <a:pPr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MX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Deficiente </a:t>
            </a:r>
            <a:r>
              <a:rPr lang="es-E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vigilancia en el cumplimiento de la normatividad en materia de bienestar animal.</a:t>
            </a:r>
            <a:endParaRPr lang="es-MX" sz="8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" name="Rectángulo 29">
            <a:extLst>
              <a:ext uri="{FF2B5EF4-FFF2-40B4-BE49-F238E27FC236}">
                <a16:creationId xmlns:a16="http://schemas.microsoft.com/office/drawing/2014/main" id="{73DD0329-F8F3-F41A-4742-1F18C3C53555}"/>
              </a:ext>
            </a:extLst>
          </p:cNvPr>
          <p:cNvSpPr/>
          <p:nvPr/>
        </p:nvSpPr>
        <p:spPr>
          <a:xfrm>
            <a:off x="10614266" y="4705448"/>
            <a:ext cx="910667" cy="948564"/>
          </a:xfrm>
          <a:prstGeom prst="rect">
            <a:avLst/>
          </a:prstGeom>
          <a:solidFill>
            <a:srgbClr val="CBCBCB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175" tIns="3175" rIns="3175" bIns="3175" numCol="1" spcCol="1270" anchor="ctr" anchorCtr="0">
            <a:noAutofit/>
          </a:bodyPr>
          <a:lstStyle/>
          <a:p>
            <a:pPr lvl="0"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MX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Información insuficiente sobre la denuncia del maltrato animal.</a:t>
            </a:r>
          </a:p>
        </p:txBody>
      </p:sp>
      <p:cxnSp>
        <p:nvCxnSpPr>
          <p:cNvPr id="31" name="Conector recto de flecha 30">
            <a:extLst>
              <a:ext uri="{FF2B5EF4-FFF2-40B4-BE49-F238E27FC236}">
                <a16:creationId xmlns:a16="http://schemas.microsoft.com/office/drawing/2014/main" id="{DDFCF4EF-6CB7-1F05-EC46-21C4753DB3FC}"/>
              </a:ext>
            </a:extLst>
          </p:cNvPr>
          <p:cNvCxnSpPr>
            <a:cxnSpLocks/>
            <a:stCxn id="30" idx="0"/>
            <a:endCxn id="20" idx="2"/>
          </p:cNvCxnSpPr>
          <p:nvPr/>
        </p:nvCxnSpPr>
        <p:spPr>
          <a:xfrm flipV="1">
            <a:off x="11069600" y="4516411"/>
            <a:ext cx="0" cy="189037"/>
          </a:xfrm>
          <a:prstGeom prst="straightConnector1">
            <a:avLst/>
          </a:prstGeom>
          <a:ln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ectángulo 8">
            <a:extLst>
              <a:ext uri="{FF2B5EF4-FFF2-40B4-BE49-F238E27FC236}">
                <a16:creationId xmlns:a16="http://schemas.microsoft.com/office/drawing/2014/main" id="{D1578105-F7CB-0A7A-26AE-738D6F72D002}"/>
              </a:ext>
            </a:extLst>
          </p:cNvPr>
          <p:cNvSpPr/>
          <p:nvPr/>
        </p:nvSpPr>
        <p:spPr>
          <a:xfrm>
            <a:off x="10614265" y="5835044"/>
            <a:ext cx="910668" cy="926873"/>
          </a:xfrm>
          <a:prstGeom prst="rect">
            <a:avLst/>
          </a:prstGeom>
          <a:solidFill>
            <a:srgbClr val="CBCBCB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175" tIns="3175" rIns="3175" bIns="3175" numCol="1" spcCol="1270" anchor="ctr" anchorCtr="0">
            <a:noAutofit/>
          </a:bodyPr>
          <a:lstStyle/>
          <a:p>
            <a:pPr lvl="0"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MX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Baja difusión en la cultura del bienestar animal</a:t>
            </a:r>
          </a:p>
        </p:txBody>
      </p:sp>
      <p:cxnSp>
        <p:nvCxnSpPr>
          <p:cNvPr id="12" name="Conector recto de flecha 11">
            <a:extLst>
              <a:ext uri="{FF2B5EF4-FFF2-40B4-BE49-F238E27FC236}">
                <a16:creationId xmlns:a16="http://schemas.microsoft.com/office/drawing/2014/main" id="{94DC6577-0D25-9102-A932-E7271F6592B7}"/>
              </a:ext>
            </a:extLst>
          </p:cNvPr>
          <p:cNvCxnSpPr>
            <a:cxnSpLocks/>
            <a:stCxn id="9" idx="0"/>
            <a:endCxn id="30" idx="2"/>
          </p:cNvCxnSpPr>
          <p:nvPr/>
        </p:nvCxnSpPr>
        <p:spPr>
          <a:xfrm flipV="1">
            <a:off x="11069599" y="5654012"/>
            <a:ext cx="1" cy="181032"/>
          </a:xfrm>
          <a:prstGeom prst="straightConnector1">
            <a:avLst/>
          </a:prstGeom>
          <a:ln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617991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/>
          <p:cNvSpPr/>
          <p:nvPr/>
        </p:nvSpPr>
        <p:spPr>
          <a:xfrm rot="16200000">
            <a:off x="-3180044" y="3169952"/>
            <a:ext cx="6858000" cy="518096"/>
          </a:xfrm>
          <a:prstGeom prst="rect">
            <a:avLst/>
          </a:prstGeom>
          <a:solidFill>
            <a:srgbClr val="E7E4DB"/>
          </a:solidFill>
          <a:ln w="3175">
            <a:solidFill>
              <a:schemeClr val="tx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4445" tIns="4445" rIns="4445" bIns="4445" numCol="1" spcCol="1270" anchor="ctr" anchorCtr="0">
            <a:noAutofit/>
          </a:bodyPr>
          <a:lstStyle/>
          <a:p>
            <a:pPr algn="ctr" defTabSz="3111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MX" sz="105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Ordenamiento Territorial</a:t>
            </a:r>
          </a:p>
        </p:txBody>
      </p:sp>
      <p:grpSp>
        <p:nvGrpSpPr>
          <p:cNvPr id="3" name="Grupo 2"/>
          <p:cNvGrpSpPr/>
          <p:nvPr/>
        </p:nvGrpSpPr>
        <p:grpSpPr>
          <a:xfrm>
            <a:off x="1812779" y="2079414"/>
            <a:ext cx="9791523" cy="518095"/>
            <a:chOff x="1322996" y="2180507"/>
            <a:chExt cx="2477244" cy="421823"/>
          </a:xfrm>
          <a:solidFill>
            <a:srgbClr val="A8123E"/>
          </a:solidFill>
        </p:grpSpPr>
        <p:sp>
          <p:nvSpPr>
            <p:cNvPr id="4" name="Rectángulo 3"/>
            <p:cNvSpPr/>
            <p:nvPr/>
          </p:nvSpPr>
          <p:spPr>
            <a:xfrm>
              <a:off x="1328340" y="2180507"/>
              <a:ext cx="2471900" cy="421823"/>
            </a:xfrm>
            <a:prstGeom prst="rect">
              <a:avLst/>
            </a:prstGeom>
            <a:grpFill/>
            <a:ln>
              <a:solidFill>
                <a:srgbClr val="767171"/>
              </a:solidFill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5" name="Rectángulo 4"/>
            <p:cNvSpPr/>
            <p:nvPr/>
          </p:nvSpPr>
          <p:spPr>
            <a:xfrm>
              <a:off x="1322996" y="2180507"/>
              <a:ext cx="2471900" cy="421823"/>
            </a:xfrm>
            <a:prstGeom prst="rect">
              <a:avLst/>
            </a:prstGeom>
            <a:grpFill/>
            <a:ln w="3175">
              <a:solidFill>
                <a:srgbClr val="767171"/>
              </a:solidFill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4445" tIns="4445" rIns="4445" bIns="4445" numCol="1" spcCol="1270" anchor="ctr" anchorCtr="0">
              <a:noAutofit/>
            </a:bodyPr>
            <a:lstStyle/>
            <a:p>
              <a:pPr lvl="0" algn="ctr" defTabSz="3111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s-MX" sz="10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El estado de Puebla presenta una deficiente</a:t>
              </a:r>
              <a:r>
                <a:rPr lang="es-MX" sz="10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s-MX" sz="10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planeación territorial y sobreexplotación de los recursos naturales</a:t>
              </a:r>
              <a:endParaRPr lang="es-MX" sz="1000" b="1" kern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32" name="Rectángulo 31"/>
          <p:cNvSpPr/>
          <p:nvPr/>
        </p:nvSpPr>
        <p:spPr>
          <a:xfrm>
            <a:off x="5102801" y="1413383"/>
            <a:ext cx="3241667" cy="422298"/>
          </a:xfrm>
          <a:prstGeom prst="rect">
            <a:avLst/>
          </a:prstGeom>
          <a:solidFill>
            <a:srgbClr val="691C32">
              <a:alpha val="75000"/>
            </a:srgbClr>
          </a:solidFill>
          <a:ln>
            <a:solidFill>
              <a:srgbClr val="76717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175" tIns="3175" rIns="3175" bIns="3175" numCol="1" spcCol="1270" anchor="ctr" anchorCtr="0">
            <a:noAutofit/>
          </a:bodyPr>
          <a:lstStyle/>
          <a:p>
            <a:pPr lvl="0"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MX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Bajo desarrollo económico sostenible</a:t>
            </a:r>
          </a:p>
        </p:txBody>
      </p:sp>
      <p:sp>
        <p:nvSpPr>
          <p:cNvPr id="35" name="Rectángulo 34"/>
          <p:cNvSpPr/>
          <p:nvPr/>
        </p:nvSpPr>
        <p:spPr>
          <a:xfrm>
            <a:off x="8394636" y="1398122"/>
            <a:ext cx="3218400" cy="422298"/>
          </a:xfrm>
          <a:prstGeom prst="rect">
            <a:avLst/>
          </a:prstGeom>
          <a:solidFill>
            <a:srgbClr val="691C32">
              <a:alpha val="75000"/>
            </a:srgbClr>
          </a:solidFill>
          <a:ln>
            <a:solidFill>
              <a:srgbClr val="76717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175" tIns="3175" rIns="3175" bIns="3175" numCol="1" spcCol="1270" anchor="ctr" anchorCtr="0">
            <a:noAutofit/>
          </a:bodyPr>
          <a:lstStyle/>
          <a:p>
            <a:pPr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MX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Acceso inequitativo a los recursos naturales</a:t>
            </a:r>
          </a:p>
        </p:txBody>
      </p:sp>
      <p:sp>
        <p:nvSpPr>
          <p:cNvPr id="49" name="Rectángulo 48"/>
          <p:cNvSpPr/>
          <p:nvPr/>
        </p:nvSpPr>
        <p:spPr>
          <a:xfrm>
            <a:off x="1842491" y="1393162"/>
            <a:ext cx="3214681" cy="422298"/>
          </a:xfrm>
          <a:prstGeom prst="rect">
            <a:avLst/>
          </a:prstGeom>
          <a:solidFill>
            <a:srgbClr val="691C32">
              <a:alpha val="75000"/>
            </a:srgbClr>
          </a:solidFill>
          <a:ln>
            <a:solidFill>
              <a:srgbClr val="76717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175" tIns="3175" rIns="3175" bIns="3175" numCol="1" spcCol="1270" anchor="ctr" anchorCtr="0">
            <a:noAutofit/>
          </a:bodyPr>
          <a:lstStyle/>
          <a:p>
            <a:pPr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MX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Aumento de asentamientos humanos irregulares</a:t>
            </a:r>
          </a:p>
        </p:txBody>
      </p:sp>
      <p:grpSp>
        <p:nvGrpSpPr>
          <p:cNvPr id="50" name="Grupo 49"/>
          <p:cNvGrpSpPr/>
          <p:nvPr/>
        </p:nvGrpSpPr>
        <p:grpSpPr>
          <a:xfrm>
            <a:off x="1814153" y="92843"/>
            <a:ext cx="9770400" cy="518400"/>
            <a:chOff x="1328340" y="2124052"/>
            <a:chExt cx="2471900" cy="478278"/>
          </a:xfrm>
          <a:solidFill>
            <a:srgbClr val="691C32"/>
          </a:solidFill>
        </p:grpSpPr>
        <p:sp>
          <p:nvSpPr>
            <p:cNvPr id="51" name="Rectángulo 50"/>
            <p:cNvSpPr/>
            <p:nvPr/>
          </p:nvSpPr>
          <p:spPr>
            <a:xfrm>
              <a:off x="1328340" y="2180507"/>
              <a:ext cx="2471900" cy="421823"/>
            </a:xfrm>
            <a:prstGeom prst="rect">
              <a:avLst/>
            </a:prstGeom>
            <a:grpFill/>
            <a:ln>
              <a:solidFill>
                <a:srgbClr val="C2BA98"/>
              </a:solidFill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52" name="Rectángulo 51"/>
            <p:cNvSpPr/>
            <p:nvPr/>
          </p:nvSpPr>
          <p:spPr>
            <a:xfrm>
              <a:off x="1328340" y="2124052"/>
              <a:ext cx="2471900" cy="478278"/>
            </a:xfrm>
            <a:prstGeom prst="rect">
              <a:avLst/>
            </a:prstGeom>
            <a:grpFill/>
            <a:ln w="3175">
              <a:solidFill>
                <a:srgbClr val="C2BA98"/>
              </a:solidFill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4445" tIns="4445" rIns="4445" bIns="4445" numCol="1" spcCol="1270" anchor="ctr" anchorCtr="0">
              <a:noAutofit/>
            </a:bodyPr>
            <a:lstStyle/>
            <a:p>
              <a:pPr lvl="0" algn="ctr" defTabSz="3111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s-MX" sz="10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Calidad de vida disminuida</a:t>
              </a:r>
            </a:p>
          </p:txBody>
        </p:sp>
      </p:grpSp>
      <p:sp>
        <p:nvSpPr>
          <p:cNvPr id="62" name="Rectángulo 61"/>
          <p:cNvSpPr/>
          <p:nvPr/>
        </p:nvSpPr>
        <p:spPr>
          <a:xfrm>
            <a:off x="1813353" y="2906381"/>
            <a:ext cx="3218400" cy="434436"/>
          </a:xfrm>
          <a:prstGeom prst="rect">
            <a:avLst/>
          </a:prstGeom>
          <a:solidFill>
            <a:srgbClr val="C2BA98"/>
          </a:solidFill>
          <a:ln>
            <a:solidFill>
              <a:srgbClr val="76717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175" tIns="3175" rIns="3175" bIns="3175" numCol="1" spcCol="1270" anchor="ctr" anchorCtr="0">
            <a:noAutofit/>
          </a:bodyPr>
          <a:lstStyle/>
          <a:p>
            <a:pPr lvl="0"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MX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Pocas acciones para regular los asentamientos humanos en las regiones del interior del estado</a:t>
            </a:r>
          </a:p>
        </p:txBody>
      </p:sp>
      <p:sp>
        <p:nvSpPr>
          <p:cNvPr id="65" name="Rectángulo 64"/>
          <p:cNvSpPr/>
          <p:nvPr/>
        </p:nvSpPr>
        <p:spPr>
          <a:xfrm>
            <a:off x="5095912" y="2904224"/>
            <a:ext cx="3217021" cy="434436"/>
          </a:xfrm>
          <a:prstGeom prst="rect">
            <a:avLst/>
          </a:prstGeom>
          <a:solidFill>
            <a:srgbClr val="C2BA98"/>
          </a:solidFill>
          <a:ln>
            <a:solidFill>
              <a:srgbClr val="76717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175" tIns="3175" rIns="3175" bIns="3175" numCol="1" spcCol="1270" anchor="ctr" anchorCtr="0">
            <a:noAutofit/>
          </a:bodyPr>
          <a:lstStyle/>
          <a:p>
            <a:pPr lvl="0"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MX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Limitadas acciones de planeación ecológica y territorial que propicien el desarrollo económico sostenible</a:t>
            </a:r>
          </a:p>
        </p:txBody>
      </p:sp>
      <p:sp>
        <p:nvSpPr>
          <p:cNvPr id="68" name="Rectángulo 67"/>
          <p:cNvSpPr/>
          <p:nvPr/>
        </p:nvSpPr>
        <p:spPr>
          <a:xfrm>
            <a:off x="8366732" y="2904224"/>
            <a:ext cx="3217021" cy="434436"/>
          </a:xfrm>
          <a:prstGeom prst="rect">
            <a:avLst/>
          </a:prstGeom>
          <a:solidFill>
            <a:srgbClr val="C2BA98"/>
          </a:solidFill>
          <a:ln>
            <a:solidFill>
              <a:srgbClr val="76717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175" tIns="3175" rIns="3175" bIns="3175" numCol="1" spcCol="1270" anchor="ctr" anchorCtr="0">
            <a:noAutofit/>
          </a:bodyPr>
          <a:lstStyle/>
          <a:p>
            <a:pPr lvl="0"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MX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Poca regulación gubernamental para cumplir con un acceso        equitativo a los recursos naturales</a:t>
            </a:r>
          </a:p>
        </p:txBody>
      </p:sp>
      <p:sp>
        <p:nvSpPr>
          <p:cNvPr id="71" name="Rectángulo 70"/>
          <p:cNvSpPr/>
          <p:nvPr/>
        </p:nvSpPr>
        <p:spPr>
          <a:xfrm>
            <a:off x="1847306" y="4647022"/>
            <a:ext cx="1011600" cy="950400"/>
          </a:xfrm>
          <a:prstGeom prst="rect">
            <a:avLst/>
          </a:prstGeom>
          <a:solidFill>
            <a:srgbClr val="CBCBCB"/>
          </a:solidFill>
          <a:ln>
            <a:solidFill>
              <a:srgbClr val="76717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175" tIns="3175" rIns="3175" bIns="3175" numCol="1" spcCol="1270" anchor="ctr" anchorCtr="0">
            <a:noAutofit/>
          </a:bodyPr>
          <a:lstStyle/>
          <a:p>
            <a:pPr lvl="0"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MX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Alta migración de las zonas rurales a las zonas urbanas</a:t>
            </a:r>
          </a:p>
        </p:txBody>
      </p:sp>
      <p:sp>
        <p:nvSpPr>
          <p:cNvPr id="74" name="Rectángulo 73"/>
          <p:cNvSpPr/>
          <p:nvPr/>
        </p:nvSpPr>
        <p:spPr>
          <a:xfrm>
            <a:off x="1847380" y="3527249"/>
            <a:ext cx="1011600" cy="950400"/>
          </a:xfrm>
          <a:prstGeom prst="rect">
            <a:avLst/>
          </a:prstGeom>
          <a:solidFill>
            <a:srgbClr val="D6D1C4"/>
          </a:solidFill>
          <a:ln>
            <a:solidFill>
              <a:srgbClr val="76717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175" tIns="3175" rIns="3175" bIns="3175" numCol="1" spcCol="1270" anchor="ctr" anchorCtr="0">
            <a:noAutofit/>
          </a:bodyPr>
          <a:lstStyle/>
          <a:p>
            <a:pPr lvl="0"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MX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Alto desequilibrio en el desarrollo regional </a:t>
            </a:r>
          </a:p>
        </p:txBody>
      </p:sp>
      <p:sp>
        <p:nvSpPr>
          <p:cNvPr id="79" name="Rectángulo 78"/>
          <p:cNvSpPr/>
          <p:nvPr/>
        </p:nvSpPr>
        <p:spPr>
          <a:xfrm>
            <a:off x="4008130" y="3527249"/>
            <a:ext cx="1014506" cy="950400"/>
          </a:xfrm>
          <a:prstGeom prst="rect">
            <a:avLst/>
          </a:prstGeom>
          <a:solidFill>
            <a:srgbClr val="D6D1C4"/>
          </a:solidFill>
          <a:ln>
            <a:solidFill>
              <a:srgbClr val="76717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175" tIns="3175" rIns="3175" bIns="3175" numCol="1" spcCol="1270" anchor="ctr" anchorCtr="0">
            <a:noAutofit/>
          </a:bodyPr>
          <a:lstStyle/>
          <a:p>
            <a:pPr lvl="0"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MX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Poco cumplimiento de la normatividad vigente </a:t>
            </a:r>
          </a:p>
        </p:txBody>
      </p:sp>
      <p:sp>
        <p:nvSpPr>
          <p:cNvPr id="83" name="Rectángulo 82"/>
          <p:cNvSpPr/>
          <p:nvPr/>
        </p:nvSpPr>
        <p:spPr>
          <a:xfrm>
            <a:off x="2919961" y="3517080"/>
            <a:ext cx="1009787" cy="950400"/>
          </a:xfrm>
          <a:prstGeom prst="rect">
            <a:avLst/>
          </a:prstGeom>
          <a:solidFill>
            <a:srgbClr val="D6D1C4"/>
          </a:solidFill>
          <a:ln>
            <a:solidFill>
              <a:srgbClr val="76717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175" tIns="3175" rIns="3175" bIns="3175" numCol="1" spcCol="1270" anchor="ctr" anchorCtr="0">
            <a:noAutofit/>
          </a:bodyPr>
          <a:lstStyle/>
          <a:p>
            <a:pPr lvl="0"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MX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Pocas reservas territoriales para la vivienda y el desarrollo urbano</a:t>
            </a:r>
          </a:p>
        </p:txBody>
      </p:sp>
      <p:sp>
        <p:nvSpPr>
          <p:cNvPr id="87" name="Rectángulo 86"/>
          <p:cNvSpPr/>
          <p:nvPr/>
        </p:nvSpPr>
        <p:spPr>
          <a:xfrm>
            <a:off x="1847423" y="5783854"/>
            <a:ext cx="1011600" cy="950400"/>
          </a:xfrm>
          <a:prstGeom prst="rect">
            <a:avLst/>
          </a:prstGeom>
          <a:solidFill>
            <a:srgbClr val="CBCBCB"/>
          </a:solidFill>
          <a:ln>
            <a:solidFill>
              <a:srgbClr val="76717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175" tIns="3175" rIns="3175" bIns="3175" numCol="1" spcCol="1270" anchor="ctr" anchorCtr="0">
            <a:noAutofit/>
          </a:bodyPr>
          <a:lstStyle/>
          <a:p>
            <a:pPr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MX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Altos niveles de rezago económico y social en las zonas rurales</a:t>
            </a:r>
          </a:p>
        </p:txBody>
      </p:sp>
      <p:sp>
        <p:nvSpPr>
          <p:cNvPr id="102" name="Rectángulo 101"/>
          <p:cNvSpPr/>
          <p:nvPr/>
        </p:nvSpPr>
        <p:spPr>
          <a:xfrm>
            <a:off x="4013504" y="4653913"/>
            <a:ext cx="1009751" cy="950013"/>
          </a:xfrm>
          <a:prstGeom prst="rect">
            <a:avLst/>
          </a:prstGeom>
          <a:solidFill>
            <a:srgbClr val="CBCBCB"/>
          </a:solidFill>
          <a:ln>
            <a:solidFill>
              <a:srgbClr val="76717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175" tIns="3175" rIns="3175" bIns="3175" numCol="1" spcCol="1270" anchor="ctr" anchorCtr="0">
            <a:noAutofit/>
          </a:bodyPr>
          <a:lstStyle/>
          <a:p>
            <a:pPr lvl="0"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MX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Deficiente difusión    de la legislación existente</a:t>
            </a:r>
          </a:p>
        </p:txBody>
      </p:sp>
      <p:sp>
        <p:nvSpPr>
          <p:cNvPr id="110" name="Rectángulo 109"/>
          <p:cNvSpPr/>
          <p:nvPr/>
        </p:nvSpPr>
        <p:spPr>
          <a:xfrm>
            <a:off x="2916753" y="4653913"/>
            <a:ext cx="1011600" cy="950400"/>
          </a:xfrm>
          <a:prstGeom prst="rect">
            <a:avLst/>
          </a:prstGeom>
          <a:solidFill>
            <a:srgbClr val="CBCBCB"/>
          </a:solidFill>
          <a:ln>
            <a:solidFill>
              <a:srgbClr val="76717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175" tIns="3175" rIns="3175" bIns="3175" numCol="1" spcCol="1270" anchor="ctr" anchorCtr="0">
            <a:noAutofit/>
          </a:bodyPr>
          <a:lstStyle/>
          <a:p>
            <a:pPr lvl="0"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MX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Deficiente planeación en la regulación en el uso de suelo</a:t>
            </a:r>
          </a:p>
        </p:txBody>
      </p:sp>
      <p:sp>
        <p:nvSpPr>
          <p:cNvPr id="117" name="Rectángulo 116"/>
          <p:cNvSpPr/>
          <p:nvPr/>
        </p:nvSpPr>
        <p:spPr>
          <a:xfrm>
            <a:off x="2914661" y="5780576"/>
            <a:ext cx="1011600" cy="950400"/>
          </a:xfrm>
          <a:prstGeom prst="rect">
            <a:avLst/>
          </a:prstGeom>
          <a:solidFill>
            <a:srgbClr val="CBCBCB"/>
          </a:solidFill>
          <a:ln>
            <a:solidFill>
              <a:srgbClr val="76717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175" tIns="3175" rIns="3175" bIns="3175" numCol="1" spcCol="1270" anchor="ctr" anchorCtr="0">
            <a:noAutofit/>
          </a:bodyPr>
          <a:lstStyle/>
          <a:p>
            <a:pPr lvl="0"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MX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Pocos planes de ordenamiento territorial existentes</a:t>
            </a:r>
          </a:p>
        </p:txBody>
      </p:sp>
      <p:sp>
        <p:nvSpPr>
          <p:cNvPr id="127" name="Rectángulo 126"/>
          <p:cNvSpPr/>
          <p:nvPr/>
        </p:nvSpPr>
        <p:spPr>
          <a:xfrm>
            <a:off x="5095912" y="3517390"/>
            <a:ext cx="3217021" cy="950400"/>
          </a:xfrm>
          <a:prstGeom prst="rect">
            <a:avLst/>
          </a:prstGeom>
          <a:solidFill>
            <a:srgbClr val="D6D1C4"/>
          </a:solidFill>
          <a:ln>
            <a:solidFill>
              <a:srgbClr val="76717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175" tIns="3175" rIns="3175" bIns="3175" numCol="1" spcCol="1270" anchor="ctr" anchorCtr="0">
            <a:noAutofit/>
          </a:bodyPr>
          <a:lstStyle/>
          <a:p>
            <a:pPr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MX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Deficiente equilibrio en el asentamiento de las                                  inversiones regionales</a:t>
            </a:r>
          </a:p>
        </p:txBody>
      </p:sp>
      <p:sp>
        <p:nvSpPr>
          <p:cNvPr id="131" name="Rectángulo 130"/>
          <p:cNvSpPr/>
          <p:nvPr/>
        </p:nvSpPr>
        <p:spPr>
          <a:xfrm>
            <a:off x="5102801" y="4618363"/>
            <a:ext cx="1011600" cy="950400"/>
          </a:xfrm>
          <a:prstGeom prst="rect">
            <a:avLst/>
          </a:prstGeom>
          <a:solidFill>
            <a:srgbClr val="CBCBCB"/>
          </a:solidFill>
          <a:ln>
            <a:solidFill>
              <a:srgbClr val="76717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175" tIns="3175" rIns="3175" bIns="3175" numCol="1" spcCol="1270" anchor="ctr" anchorCtr="0">
            <a:noAutofit/>
          </a:bodyPr>
          <a:lstStyle/>
          <a:p>
            <a:pPr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MX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Deficiente difusión de las ventajas comparativas entre las regiones para            atraer inversiones</a:t>
            </a:r>
          </a:p>
        </p:txBody>
      </p:sp>
      <p:sp>
        <p:nvSpPr>
          <p:cNvPr id="135" name="Rectángulo 134"/>
          <p:cNvSpPr/>
          <p:nvPr/>
        </p:nvSpPr>
        <p:spPr>
          <a:xfrm>
            <a:off x="5102802" y="5749541"/>
            <a:ext cx="1011600" cy="950400"/>
          </a:xfrm>
          <a:prstGeom prst="rect">
            <a:avLst/>
          </a:prstGeom>
          <a:solidFill>
            <a:srgbClr val="CBCBCB"/>
          </a:solidFill>
          <a:ln>
            <a:solidFill>
              <a:srgbClr val="76717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175" tIns="3175" rIns="3175" bIns="3175" numCol="1" spcCol="1270" anchor="ctr" anchorCtr="0">
            <a:noAutofit/>
          </a:bodyPr>
          <a:lstStyle/>
          <a:p>
            <a:pPr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MX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Limitadas capacidades técnicas de la población de acuerdo a la vocación regional</a:t>
            </a:r>
          </a:p>
        </p:txBody>
      </p:sp>
      <p:sp>
        <p:nvSpPr>
          <p:cNvPr id="144" name="Rectángulo 143"/>
          <p:cNvSpPr/>
          <p:nvPr/>
        </p:nvSpPr>
        <p:spPr>
          <a:xfrm>
            <a:off x="6192976" y="4618363"/>
            <a:ext cx="1011600" cy="950400"/>
          </a:xfrm>
          <a:prstGeom prst="rect">
            <a:avLst/>
          </a:prstGeom>
          <a:solidFill>
            <a:srgbClr val="CBCBCB"/>
          </a:solidFill>
          <a:ln>
            <a:solidFill>
              <a:srgbClr val="76717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175" tIns="3175" rIns="3175" bIns="3175" numCol="1" spcCol="1270" anchor="ctr" anchorCtr="0">
            <a:noAutofit/>
          </a:bodyPr>
          <a:lstStyle/>
          <a:p>
            <a:pPr lvl="0"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MX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Limitada  coordinación interinstitucional           para promover el desarrollo local sostenible</a:t>
            </a:r>
          </a:p>
        </p:txBody>
      </p:sp>
      <p:sp>
        <p:nvSpPr>
          <p:cNvPr id="148" name="Rectángulo 147"/>
          <p:cNvSpPr/>
          <p:nvPr/>
        </p:nvSpPr>
        <p:spPr>
          <a:xfrm>
            <a:off x="6192179" y="5755380"/>
            <a:ext cx="1011600" cy="950400"/>
          </a:xfrm>
          <a:prstGeom prst="rect">
            <a:avLst/>
          </a:prstGeom>
          <a:solidFill>
            <a:srgbClr val="CBCBCB"/>
          </a:solidFill>
          <a:ln>
            <a:solidFill>
              <a:srgbClr val="76717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175" tIns="3175" rIns="3175" bIns="3175" numCol="1" spcCol="1270" anchor="ctr" anchorCtr="0">
            <a:noAutofit/>
          </a:bodyPr>
          <a:lstStyle/>
          <a:p>
            <a:pPr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MX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Alta presencia de rezago económico y social en el campo de los recursos naturales</a:t>
            </a:r>
          </a:p>
        </p:txBody>
      </p:sp>
      <p:sp>
        <p:nvSpPr>
          <p:cNvPr id="167" name="Rectángulo 166"/>
          <p:cNvSpPr/>
          <p:nvPr/>
        </p:nvSpPr>
        <p:spPr>
          <a:xfrm>
            <a:off x="5103082" y="782783"/>
            <a:ext cx="3218400" cy="414000"/>
          </a:xfrm>
          <a:prstGeom prst="rect">
            <a:avLst/>
          </a:prstGeom>
          <a:solidFill>
            <a:srgbClr val="691C32">
              <a:alpha val="75000"/>
            </a:srgbClr>
          </a:solidFill>
          <a:ln>
            <a:solidFill>
              <a:srgbClr val="76717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175" tIns="3175" rIns="3175" bIns="3175" numCol="1" spcCol="1270" anchor="ctr" anchorCtr="0">
            <a:noAutofit/>
          </a:bodyPr>
          <a:lstStyle/>
          <a:p>
            <a:pPr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MX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Aumento de los niveles de pobreza</a:t>
            </a:r>
          </a:p>
        </p:txBody>
      </p:sp>
      <p:sp>
        <p:nvSpPr>
          <p:cNvPr id="170" name="Rectángulo 169"/>
          <p:cNvSpPr/>
          <p:nvPr/>
        </p:nvSpPr>
        <p:spPr>
          <a:xfrm>
            <a:off x="8384224" y="783162"/>
            <a:ext cx="3218400" cy="414000"/>
          </a:xfrm>
          <a:prstGeom prst="rect">
            <a:avLst/>
          </a:prstGeom>
          <a:solidFill>
            <a:srgbClr val="691C32">
              <a:alpha val="74902"/>
            </a:srgbClr>
          </a:solidFill>
          <a:ln>
            <a:solidFill>
              <a:srgbClr val="76717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175" tIns="3175" rIns="3175" bIns="3175" numCol="1" spcCol="1270" anchor="ctr" anchorCtr="0">
            <a:noAutofit/>
          </a:bodyPr>
          <a:lstStyle/>
          <a:p>
            <a:pPr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MX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Deforestación sin control</a:t>
            </a:r>
          </a:p>
        </p:txBody>
      </p:sp>
      <p:sp>
        <p:nvSpPr>
          <p:cNvPr id="176" name="Rectángulo 175"/>
          <p:cNvSpPr/>
          <p:nvPr/>
        </p:nvSpPr>
        <p:spPr>
          <a:xfrm>
            <a:off x="1842491" y="779307"/>
            <a:ext cx="3218400" cy="414000"/>
          </a:xfrm>
          <a:prstGeom prst="rect">
            <a:avLst/>
          </a:prstGeom>
          <a:solidFill>
            <a:srgbClr val="691C32">
              <a:alpha val="74902"/>
            </a:srgbClr>
          </a:solidFill>
          <a:ln>
            <a:solidFill>
              <a:srgbClr val="76717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175" tIns="3175" rIns="3175" bIns="3175" numCol="1" spcCol="1270" anchor="ctr" anchorCtr="0">
            <a:noAutofit/>
          </a:bodyPr>
          <a:lstStyle/>
          <a:p>
            <a:pPr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MX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Incrementa la población en riesgo</a:t>
            </a:r>
          </a:p>
        </p:txBody>
      </p:sp>
      <p:sp>
        <p:nvSpPr>
          <p:cNvPr id="206" name="Rectángulo 205"/>
          <p:cNvSpPr/>
          <p:nvPr/>
        </p:nvSpPr>
        <p:spPr>
          <a:xfrm>
            <a:off x="8921779" y="4614062"/>
            <a:ext cx="1011600" cy="950400"/>
          </a:xfrm>
          <a:prstGeom prst="rect">
            <a:avLst/>
          </a:prstGeom>
          <a:solidFill>
            <a:srgbClr val="CBCBCB"/>
          </a:solidFill>
          <a:ln>
            <a:solidFill>
              <a:srgbClr val="76717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175" tIns="3175" rIns="3175" bIns="3175" numCol="1" spcCol="1270" anchor="ctr" anchorCtr="0">
            <a:noAutofit/>
          </a:bodyPr>
          <a:lstStyle/>
          <a:p>
            <a:pPr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MX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Poco interés institucional para promover leyes de protección a los recursos naturales</a:t>
            </a:r>
          </a:p>
        </p:txBody>
      </p:sp>
      <p:sp>
        <p:nvSpPr>
          <p:cNvPr id="209" name="Rectángulo 208"/>
          <p:cNvSpPr/>
          <p:nvPr/>
        </p:nvSpPr>
        <p:spPr>
          <a:xfrm>
            <a:off x="8366732" y="3527249"/>
            <a:ext cx="3217020" cy="950400"/>
          </a:xfrm>
          <a:prstGeom prst="rect">
            <a:avLst/>
          </a:prstGeom>
          <a:solidFill>
            <a:srgbClr val="D6D1C4"/>
          </a:solidFill>
          <a:ln>
            <a:solidFill>
              <a:srgbClr val="76717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175" tIns="3175" rIns="3175" bIns="3175" numCol="1" spcCol="1270" anchor="ctr" anchorCtr="0">
            <a:noAutofit/>
          </a:bodyPr>
          <a:lstStyle/>
          <a:p>
            <a:pPr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MX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Deficientes ordenamientos jurídicos para proteger los recursos naturales</a:t>
            </a:r>
          </a:p>
        </p:txBody>
      </p:sp>
      <p:sp>
        <p:nvSpPr>
          <p:cNvPr id="218" name="Rectángulo 217"/>
          <p:cNvSpPr/>
          <p:nvPr/>
        </p:nvSpPr>
        <p:spPr>
          <a:xfrm>
            <a:off x="10083575" y="4614062"/>
            <a:ext cx="1011600" cy="950400"/>
          </a:xfrm>
          <a:prstGeom prst="rect">
            <a:avLst/>
          </a:prstGeom>
          <a:solidFill>
            <a:srgbClr val="CBCBCB"/>
          </a:solidFill>
          <a:ln>
            <a:solidFill>
              <a:srgbClr val="76717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175" tIns="3175" rIns="3175" bIns="3175" numCol="1" spcCol="1270" anchor="ctr" anchorCtr="0">
            <a:noAutofit/>
          </a:bodyPr>
          <a:lstStyle/>
          <a:p>
            <a:pPr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MX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Debilidad en las </a:t>
            </a:r>
            <a:r>
              <a:rPr lang="es-E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regiones al interior del estado </a:t>
            </a:r>
            <a:r>
              <a:rPr lang="es-MX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para impulsar acuerdos de coordinación a favor de la planeación ecológica.</a:t>
            </a:r>
          </a:p>
        </p:txBody>
      </p:sp>
      <p:sp>
        <p:nvSpPr>
          <p:cNvPr id="242" name="Rectángulo 241"/>
          <p:cNvSpPr/>
          <p:nvPr/>
        </p:nvSpPr>
        <p:spPr>
          <a:xfrm>
            <a:off x="10083576" y="5741253"/>
            <a:ext cx="1009787" cy="950400"/>
          </a:xfrm>
          <a:prstGeom prst="rect">
            <a:avLst/>
          </a:prstGeom>
          <a:solidFill>
            <a:srgbClr val="CBCBCB"/>
          </a:solidFill>
          <a:ln>
            <a:solidFill>
              <a:srgbClr val="76717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175" tIns="3175" rIns="3175" bIns="3175" numCol="1" spcCol="1270" anchor="ctr" anchorCtr="0">
            <a:noAutofit/>
          </a:bodyPr>
          <a:lstStyle/>
          <a:p>
            <a:pPr lvl="0"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MX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Escaso interés y participación ciudadana para el impulso del ordenamiento territorial</a:t>
            </a:r>
          </a:p>
        </p:txBody>
      </p:sp>
      <p:cxnSp>
        <p:nvCxnSpPr>
          <p:cNvPr id="13" name="Conector: angular 12">
            <a:extLst>
              <a:ext uri="{FF2B5EF4-FFF2-40B4-BE49-F238E27FC236}">
                <a16:creationId xmlns:a16="http://schemas.microsoft.com/office/drawing/2014/main" id="{5E13BAA0-C029-B31E-CEEE-C9FC76D57FD9}"/>
              </a:ext>
            </a:extLst>
          </p:cNvPr>
          <p:cNvCxnSpPr>
            <a:cxnSpLocks/>
            <a:stCxn id="176" idx="0"/>
            <a:endCxn id="170" idx="0"/>
          </p:cNvCxnSpPr>
          <p:nvPr/>
        </p:nvCxnSpPr>
        <p:spPr>
          <a:xfrm rot="16200000" flipH="1">
            <a:off x="6720629" y="-2489632"/>
            <a:ext cx="3855" cy="6541733"/>
          </a:xfrm>
          <a:prstGeom prst="bentConnector3">
            <a:avLst>
              <a:gd name="adj1" fmla="val -1932218"/>
            </a:avLst>
          </a:prstGeom>
          <a:ln>
            <a:solidFill>
              <a:srgbClr val="76717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Conector recto de flecha 19">
            <a:extLst>
              <a:ext uri="{FF2B5EF4-FFF2-40B4-BE49-F238E27FC236}">
                <a16:creationId xmlns:a16="http://schemas.microsoft.com/office/drawing/2014/main" id="{94B25025-5ED4-13FA-B33B-2BF1FFDCC43C}"/>
              </a:ext>
            </a:extLst>
          </p:cNvPr>
          <p:cNvCxnSpPr>
            <a:cxnSpLocks/>
            <a:stCxn id="32" idx="0"/>
            <a:endCxn id="167" idx="2"/>
          </p:cNvCxnSpPr>
          <p:nvPr/>
        </p:nvCxnSpPr>
        <p:spPr>
          <a:xfrm flipH="1" flipV="1">
            <a:off x="6712282" y="1196783"/>
            <a:ext cx="11353" cy="216600"/>
          </a:xfrm>
          <a:prstGeom prst="straightConnector1">
            <a:avLst/>
          </a:prstGeom>
          <a:ln>
            <a:solidFill>
              <a:srgbClr val="76717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Conector recto de flecha 21">
            <a:extLst>
              <a:ext uri="{FF2B5EF4-FFF2-40B4-BE49-F238E27FC236}">
                <a16:creationId xmlns:a16="http://schemas.microsoft.com/office/drawing/2014/main" id="{15FB5003-77FC-580A-2F3C-B111AE189699}"/>
              </a:ext>
            </a:extLst>
          </p:cNvPr>
          <p:cNvCxnSpPr>
            <a:cxnSpLocks/>
            <a:stCxn id="35" idx="0"/>
            <a:endCxn id="170" idx="2"/>
          </p:cNvCxnSpPr>
          <p:nvPr/>
        </p:nvCxnSpPr>
        <p:spPr>
          <a:xfrm flipH="1" flipV="1">
            <a:off x="9993424" y="1197162"/>
            <a:ext cx="10412" cy="200960"/>
          </a:xfrm>
          <a:prstGeom prst="straightConnector1">
            <a:avLst/>
          </a:prstGeom>
          <a:ln>
            <a:solidFill>
              <a:srgbClr val="76717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Conector recto de flecha 23">
            <a:extLst>
              <a:ext uri="{FF2B5EF4-FFF2-40B4-BE49-F238E27FC236}">
                <a16:creationId xmlns:a16="http://schemas.microsoft.com/office/drawing/2014/main" id="{208C963F-A12F-5E0E-22F7-32A869906DE0}"/>
              </a:ext>
            </a:extLst>
          </p:cNvPr>
          <p:cNvCxnSpPr>
            <a:cxnSpLocks/>
            <a:stCxn id="49" idx="0"/>
            <a:endCxn id="176" idx="2"/>
          </p:cNvCxnSpPr>
          <p:nvPr/>
        </p:nvCxnSpPr>
        <p:spPr>
          <a:xfrm flipV="1">
            <a:off x="3449832" y="1193307"/>
            <a:ext cx="1859" cy="199855"/>
          </a:xfrm>
          <a:prstGeom prst="straightConnector1">
            <a:avLst/>
          </a:prstGeom>
          <a:ln>
            <a:solidFill>
              <a:srgbClr val="76717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Conector recto de flecha 25">
            <a:extLst>
              <a:ext uri="{FF2B5EF4-FFF2-40B4-BE49-F238E27FC236}">
                <a16:creationId xmlns:a16="http://schemas.microsoft.com/office/drawing/2014/main" id="{0451758D-0FB1-8B48-9B6C-E2F60A956B12}"/>
              </a:ext>
            </a:extLst>
          </p:cNvPr>
          <p:cNvCxnSpPr>
            <a:cxnSpLocks/>
            <a:stCxn id="167" idx="0"/>
            <a:endCxn id="52" idx="2"/>
          </p:cNvCxnSpPr>
          <p:nvPr/>
        </p:nvCxnSpPr>
        <p:spPr>
          <a:xfrm flipH="1" flipV="1">
            <a:off x="6699353" y="611243"/>
            <a:ext cx="12929" cy="171540"/>
          </a:xfrm>
          <a:prstGeom prst="straightConnector1">
            <a:avLst/>
          </a:prstGeom>
          <a:ln>
            <a:solidFill>
              <a:srgbClr val="76717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Conector recto de flecha 58">
            <a:extLst>
              <a:ext uri="{FF2B5EF4-FFF2-40B4-BE49-F238E27FC236}">
                <a16:creationId xmlns:a16="http://schemas.microsoft.com/office/drawing/2014/main" id="{59230AA4-7550-BF5A-CA52-2EA8237CD8FB}"/>
              </a:ext>
            </a:extLst>
          </p:cNvPr>
          <p:cNvCxnSpPr>
            <a:cxnSpLocks/>
            <a:stCxn id="5" idx="0"/>
            <a:endCxn id="32" idx="2"/>
          </p:cNvCxnSpPr>
          <p:nvPr/>
        </p:nvCxnSpPr>
        <p:spPr>
          <a:xfrm flipV="1">
            <a:off x="6697979" y="1835681"/>
            <a:ext cx="25656" cy="243733"/>
          </a:xfrm>
          <a:prstGeom prst="straightConnector1">
            <a:avLst/>
          </a:prstGeom>
          <a:ln>
            <a:solidFill>
              <a:srgbClr val="76717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Conector: angular 91">
            <a:extLst>
              <a:ext uri="{FF2B5EF4-FFF2-40B4-BE49-F238E27FC236}">
                <a16:creationId xmlns:a16="http://schemas.microsoft.com/office/drawing/2014/main" id="{FA76E097-450B-6002-EC83-C9FD11FAD8A9}"/>
              </a:ext>
            </a:extLst>
          </p:cNvPr>
          <p:cNvCxnSpPr>
            <a:cxnSpLocks/>
            <a:stCxn id="5" idx="0"/>
            <a:endCxn id="49" idx="2"/>
          </p:cNvCxnSpPr>
          <p:nvPr/>
        </p:nvCxnSpPr>
        <p:spPr>
          <a:xfrm rot="16200000" flipV="1">
            <a:off x="4941929" y="323363"/>
            <a:ext cx="263954" cy="3248147"/>
          </a:xfrm>
          <a:prstGeom prst="bentConnector3">
            <a:avLst>
              <a:gd name="adj1" fmla="val 50000"/>
            </a:avLst>
          </a:prstGeom>
          <a:ln>
            <a:solidFill>
              <a:srgbClr val="76717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5" name="Conector: angular 104">
            <a:extLst>
              <a:ext uri="{FF2B5EF4-FFF2-40B4-BE49-F238E27FC236}">
                <a16:creationId xmlns:a16="http://schemas.microsoft.com/office/drawing/2014/main" id="{291E170D-8F5B-F0E6-E605-9E5FE051873D}"/>
              </a:ext>
            </a:extLst>
          </p:cNvPr>
          <p:cNvCxnSpPr>
            <a:cxnSpLocks/>
            <a:endCxn id="35" idx="2"/>
          </p:cNvCxnSpPr>
          <p:nvPr/>
        </p:nvCxnSpPr>
        <p:spPr>
          <a:xfrm flipV="1">
            <a:off x="6738713" y="1820420"/>
            <a:ext cx="3265123" cy="131043"/>
          </a:xfrm>
          <a:prstGeom prst="bentConnector2">
            <a:avLst/>
          </a:prstGeom>
          <a:ln>
            <a:solidFill>
              <a:srgbClr val="76717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Conector recto de flecha 119">
            <a:extLst>
              <a:ext uri="{FF2B5EF4-FFF2-40B4-BE49-F238E27FC236}">
                <a16:creationId xmlns:a16="http://schemas.microsoft.com/office/drawing/2014/main" id="{650E57BC-B096-6055-2407-AF7289CB90E8}"/>
              </a:ext>
            </a:extLst>
          </p:cNvPr>
          <p:cNvCxnSpPr>
            <a:cxnSpLocks/>
            <a:endCxn id="5" idx="2"/>
          </p:cNvCxnSpPr>
          <p:nvPr/>
        </p:nvCxnSpPr>
        <p:spPr>
          <a:xfrm flipH="1" flipV="1">
            <a:off x="6697979" y="2597509"/>
            <a:ext cx="9436" cy="145691"/>
          </a:xfrm>
          <a:prstGeom prst="straightConnector1">
            <a:avLst/>
          </a:prstGeom>
          <a:ln>
            <a:solidFill>
              <a:srgbClr val="76717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4" name="Conector recto de flecha 123">
            <a:extLst>
              <a:ext uri="{FF2B5EF4-FFF2-40B4-BE49-F238E27FC236}">
                <a16:creationId xmlns:a16="http://schemas.microsoft.com/office/drawing/2014/main" id="{5DFAB483-C689-14E6-D684-4AA8A8F3D93F}"/>
              </a:ext>
            </a:extLst>
          </p:cNvPr>
          <p:cNvCxnSpPr>
            <a:cxnSpLocks/>
            <a:stCxn id="83" idx="0"/>
            <a:endCxn id="62" idx="2"/>
          </p:cNvCxnSpPr>
          <p:nvPr/>
        </p:nvCxnSpPr>
        <p:spPr>
          <a:xfrm flipH="1" flipV="1">
            <a:off x="3422553" y="3340817"/>
            <a:ext cx="2302" cy="176263"/>
          </a:xfrm>
          <a:prstGeom prst="straightConnector1">
            <a:avLst/>
          </a:prstGeom>
          <a:ln>
            <a:solidFill>
              <a:srgbClr val="76717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5" name="Conector recto de flecha 154">
            <a:extLst>
              <a:ext uri="{FF2B5EF4-FFF2-40B4-BE49-F238E27FC236}">
                <a16:creationId xmlns:a16="http://schemas.microsoft.com/office/drawing/2014/main" id="{1E266ECB-B33C-9A28-5131-D63428CA5964}"/>
              </a:ext>
            </a:extLst>
          </p:cNvPr>
          <p:cNvCxnSpPr>
            <a:cxnSpLocks/>
            <a:stCxn id="127" idx="0"/>
            <a:endCxn id="65" idx="2"/>
          </p:cNvCxnSpPr>
          <p:nvPr/>
        </p:nvCxnSpPr>
        <p:spPr>
          <a:xfrm flipV="1">
            <a:off x="6704423" y="3338660"/>
            <a:ext cx="0" cy="178730"/>
          </a:xfrm>
          <a:prstGeom prst="straightConnector1">
            <a:avLst/>
          </a:prstGeom>
          <a:ln>
            <a:solidFill>
              <a:srgbClr val="76717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7" name="Conector recto de flecha 156">
            <a:extLst>
              <a:ext uri="{FF2B5EF4-FFF2-40B4-BE49-F238E27FC236}">
                <a16:creationId xmlns:a16="http://schemas.microsoft.com/office/drawing/2014/main" id="{7C9489D7-3863-393C-BD7E-E593B3C72547}"/>
              </a:ext>
            </a:extLst>
          </p:cNvPr>
          <p:cNvCxnSpPr>
            <a:cxnSpLocks/>
            <a:stCxn id="209" idx="0"/>
            <a:endCxn id="68" idx="2"/>
          </p:cNvCxnSpPr>
          <p:nvPr/>
        </p:nvCxnSpPr>
        <p:spPr>
          <a:xfrm flipV="1">
            <a:off x="9975242" y="3338660"/>
            <a:ext cx="1" cy="188589"/>
          </a:xfrm>
          <a:prstGeom prst="straightConnector1">
            <a:avLst/>
          </a:prstGeom>
          <a:ln>
            <a:solidFill>
              <a:srgbClr val="76717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9" name="Conector recto de flecha 178">
            <a:extLst>
              <a:ext uri="{FF2B5EF4-FFF2-40B4-BE49-F238E27FC236}">
                <a16:creationId xmlns:a16="http://schemas.microsoft.com/office/drawing/2014/main" id="{8715F0C0-6C32-5770-FE45-5F961627DD86}"/>
              </a:ext>
            </a:extLst>
          </p:cNvPr>
          <p:cNvCxnSpPr>
            <a:cxnSpLocks/>
            <a:stCxn id="71" idx="0"/>
            <a:endCxn id="74" idx="2"/>
          </p:cNvCxnSpPr>
          <p:nvPr/>
        </p:nvCxnSpPr>
        <p:spPr>
          <a:xfrm flipV="1">
            <a:off x="2353106" y="4477649"/>
            <a:ext cx="74" cy="169373"/>
          </a:xfrm>
          <a:prstGeom prst="straightConnector1">
            <a:avLst/>
          </a:prstGeom>
          <a:ln>
            <a:solidFill>
              <a:srgbClr val="76717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1" name="Conector recto de flecha 180">
            <a:extLst>
              <a:ext uri="{FF2B5EF4-FFF2-40B4-BE49-F238E27FC236}">
                <a16:creationId xmlns:a16="http://schemas.microsoft.com/office/drawing/2014/main" id="{66215DC2-3E39-D62D-FD26-C9C06EBD51B6}"/>
              </a:ext>
            </a:extLst>
          </p:cNvPr>
          <p:cNvCxnSpPr>
            <a:cxnSpLocks/>
            <a:stCxn id="110" idx="0"/>
            <a:endCxn id="83" idx="2"/>
          </p:cNvCxnSpPr>
          <p:nvPr/>
        </p:nvCxnSpPr>
        <p:spPr>
          <a:xfrm flipV="1">
            <a:off x="3422553" y="4467480"/>
            <a:ext cx="2302" cy="186433"/>
          </a:xfrm>
          <a:prstGeom prst="straightConnector1">
            <a:avLst/>
          </a:prstGeom>
          <a:ln>
            <a:solidFill>
              <a:srgbClr val="76717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3" name="Conector recto de flecha 182">
            <a:extLst>
              <a:ext uri="{FF2B5EF4-FFF2-40B4-BE49-F238E27FC236}">
                <a16:creationId xmlns:a16="http://schemas.microsoft.com/office/drawing/2014/main" id="{5E743B7C-ECE5-E6F5-E286-8329C2E8413C}"/>
              </a:ext>
            </a:extLst>
          </p:cNvPr>
          <p:cNvCxnSpPr>
            <a:cxnSpLocks/>
            <a:stCxn id="102" idx="0"/>
            <a:endCxn id="79" idx="2"/>
          </p:cNvCxnSpPr>
          <p:nvPr/>
        </p:nvCxnSpPr>
        <p:spPr>
          <a:xfrm flipH="1" flipV="1">
            <a:off x="4515383" y="4477649"/>
            <a:ext cx="2997" cy="176264"/>
          </a:xfrm>
          <a:prstGeom prst="straightConnector1">
            <a:avLst/>
          </a:prstGeom>
          <a:ln>
            <a:solidFill>
              <a:srgbClr val="76717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4" name="Conector recto de flecha 223">
            <a:extLst>
              <a:ext uri="{FF2B5EF4-FFF2-40B4-BE49-F238E27FC236}">
                <a16:creationId xmlns:a16="http://schemas.microsoft.com/office/drawing/2014/main" id="{B7BD90C8-B9C1-48DD-9972-53670B23E0AA}"/>
              </a:ext>
            </a:extLst>
          </p:cNvPr>
          <p:cNvCxnSpPr>
            <a:cxnSpLocks/>
            <a:stCxn id="87" idx="0"/>
            <a:endCxn id="71" idx="2"/>
          </p:cNvCxnSpPr>
          <p:nvPr/>
        </p:nvCxnSpPr>
        <p:spPr>
          <a:xfrm flipH="1" flipV="1">
            <a:off x="2353106" y="5597422"/>
            <a:ext cx="117" cy="186432"/>
          </a:xfrm>
          <a:prstGeom prst="straightConnector1">
            <a:avLst/>
          </a:prstGeom>
          <a:ln>
            <a:solidFill>
              <a:srgbClr val="76717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6" name="Conector recto de flecha 225">
            <a:extLst>
              <a:ext uri="{FF2B5EF4-FFF2-40B4-BE49-F238E27FC236}">
                <a16:creationId xmlns:a16="http://schemas.microsoft.com/office/drawing/2014/main" id="{7D05917A-C231-1BF4-5218-9F68B06E2516}"/>
              </a:ext>
            </a:extLst>
          </p:cNvPr>
          <p:cNvCxnSpPr>
            <a:cxnSpLocks/>
            <a:stCxn id="117" idx="0"/>
            <a:endCxn id="110" idx="2"/>
          </p:cNvCxnSpPr>
          <p:nvPr/>
        </p:nvCxnSpPr>
        <p:spPr>
          <a:xfrm flipV="1">
            <a:off x="3420461" y="5604313"/>
            <a:ext cx="2092" cy="176263"/>
          </a:xfrm>
          <a:prstGeom prst="straightConnector1">
            <a:avLst/>
          </a:prstGeom>
          <a:ln>
            <a:solidFill>
              <a:srgbClr val="76717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8" name="Conector recto de flecha 227">
            <a:extLst>
              <a:ext uri="{FF2B5EF4-FFF2-40B4-BE49-F238E27FC236}">
                <a16:creationId xmlns:a16="http://schemas.microsoft.com/office/drawing/2014/main" id="{DA82BE77-9948-5833-0CAE-81768097FCCB}"/>
              </a:ext>
            </a:extLst>
          </p:cNvPr>
          <p:cNvCxnSpPr>
            <a:cxnSpLocks/>
            <a:stCxn id="135" idx="0"/>
            <a:endCxn id="131" idx="2"/>
          </p:cNvCxnSpPr>
          <p:nvPr/>
        </p:nvCxnSpPr>
        <p:spPr>
          <a:xfrm flipH="1" flipV="1">
            <a:off x="5608601" y="5568763"/>
            <a:ext cx="1" cy="180778"/>
          </a:xfrm>
          <a:prstGeom prst="straightConnector1">
            <a:avLst/>
          </a:prstGeom>
          <a:ln>
            <a:solidFill>
              <a:srgbClr val="76717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0" name="Conector recto de flecha 229">
            <a:extLst>
              <a:ext uri="{FF2B5EF4-FFF2-40B4-BE49-F238E27FC236}">
                <a16:creationId xmlns:a16="http://schemas.microsoft.com/office/drawing/2014/main" id="{66D7AF5F-D585-3D55-6978-92AC2A0B43AF}"/>
              </a:ext>
            </a:extLst>
          </p:cNvPr>
          <p:cNvCxnSpPr>
            <a:cxnSpLocks/>
            <a:stCxn id="148" idx="0"/>
            <a:endCxn id="144" idx="2"/>
          </p:cNvCxnSpPr>
          <p:nvPr/>
        </p:nvCxnSpPr>
        <p:spPr>
          <a:xfrm flipV="1">
            <a:off x="6697979" y="5568763"/>
            <a:ext cx="797" cy="186617"/>
          </a:xfrm>
          <a:prstGeom prst="straightConnector1">
            <a:avLst/>
          </a:prstGeom>
          <a:ln>
            <a:solidFill>
              <a:srgbClr val="76717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5" name="Conector recto de flecha 234">
            <a:extLst>
              <a:ext uri="{FF2B5EF4-FFF2-40B4-BE49-F238E27FC236}">
                <a16:creationId xmlns:a16="http://schemas.microsoft.com/office/drawing/2014/main" id="{E1A9899C-6246-E680-2F14-52414BDA74C1}"/>
              </a:ext>
            </a:extLst>
          </p:cNvPr>
          <p:cNvCxnSpPr>
            <a:cxnSpLocks/>
            <a:stCxn id="242" idx="0"/>
            <a:endCxn id="218" idx="2"/>
          </p:cNvCxnSpPr>
          <p:nvPr/>
        </p:nvCxnSpPr>
        <p:spPr>
          <a:xfrm flipV="1">
            <a:off x="10588470" y="5564462"/>
            <a:ext cx="905" cy="176791"/>
          </a:xfrm>
          <a:prstGeom prst="straightConnector1">
            <a:avLst/>
          </a:prstGeom>
          <a:ln>
            <a:solidFill>
              <a:srgbClr val="76717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1" name="Conector: angular 250">
            <a:extLst>
              <a:ext uri="{FF2B5EF4-FFF2-40B4-BE49-F238E27FC236}">
                <a16:creationId xmlns:a16="http://schemas.microsoft.com/office/drawing/2014/main" id="{B0D2366D-57CF-1BC7-1E6D-73C90BE06CD1}"/>
              </a:ext>
            </a:extLst>
          </p:cNvPr>
          <p:cNvCxnSpPr>
            <a:cxnSpLocks/>
            <a:stCxn id="62" idx="0"/>
            <a:endCxn id="68" idx="0"/>
          </p:cNvCxnSpPr>
          <p:nvPr/>
        </p:nvCxnSpPr>
        <p:spPr>
          <a:xfrm rot="5400000" flipH="1" flipV="1">
            <a:off x="6697820" y="-371042"/>
            <a:ext cx="2157" cy="6552690"/>
          </a:xfrm>
          <a:prstGeom prst="bentConnector3">
            <a:avLst>
              <a:gd name="adj1" fmla="val 7363746"/>
            </a:avLst>
          </a:prstGeom>
          <a:ln>
            <a:solidFill>
              <a:srgbClr val="76717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9" name="Conector: angular 258">
            <a:extLst>
              <a:ext uri="{FF2B5EF4-FFF2-40B4-BE49-F238E27FC236}">
                <a16:creationId xmlns:a16="http://schemas.microsoft.com/office/drawing/2014/main" id="{821D4F1F-3CA7-34A0-FCD2-99072514CD2E}"/>
              </a:ext>
            </a:extLst>
          </p:cNvPr>
          <p:cNvCxnSpPr>
            <a:cxnSpLocks/>
            <a:stCxn id="74" idx="0"/>
            <a:endCxn id="79" idx="0"/>
          </p:cNvCxnSpPr>
          <p:nvPr/>
        </p:nvCxnSpPr>
        <p:spPr>
          <a:xfrm rot="5400000" flipH="1" flipV="1">
            <a:off x="3434281" y="2446148"/>
            <a:ext cx="12700" cy="2162203"/>
          </a:xfrm>
          <a:prstGeom prst="bentConnector3">
            <a:avLst>
              <a:gd name="adj1" fmla="val 638693"/>
            </a:avLst>
          </a:prstGeom>
          <a:ln>
            <a:solidFill>
              <a:srgbClr val="76717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2" name="Conector recto de flecha 321">
            <a:extLst>
              <a:ext uri="{FF2B5EF4-FFF2-40B4-BE49-F238E27FC236}">
                <a16:creationId xmlns:a16="http://schemas.microsoft.com/office/drawing/2014/main" id="{CD552FFB-8619-827B-F512-CACCF02D7B31}"/>
              </a:ext>
            </a:extLst>
          </p:cNvPr>
          <p:cNvCxnSpPr>
            <a:cxnSpLocks/>
            <a:endCxn id="127" idx="2"/>
          </p:cNvCxnSpPr>
          <p:nvPr/>
        </p:nvCxnSpPr>
        <p:spPr>
          <a:xfrm flipV="1">
            <a:off x="6697979" y="4467790"/>
            <a:ext cx="6444" cy="86343"/>
          </a:xfrm>
          <a:prstGeom prst="straightConnector1">
            <a:avLst/>
          </a:prstGeom>
          <a:ln>
            <a:solidFill>
              <a:srgbClr val="76717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5" name="Conector: angular 324">
            <a:extLst>
              <a:ext uri="{FF2B5EF4-FFF2-40B4-BE49-F238E27FC236}">
                <a16:creationId xmlns:a16="http://schemas.microsoft.com/office/drawing/2014/main" id="{F69573CB-3060-033F-F607-388897A896B3}"/>
              </a:ext>
            </a:extLst>
          </p:cNvPr>
          <p:cNvCxnSpPr>
            <a:cxnSpLocks/>
            <a:stCxn id="206" idx="0"/>
            <a:endCxn id="218" idx="0"/>
          </p:cNvCxnSpPr>
          <p:nvPr/>
        </p:nvCxnSpPr>
        <p:spPr>
          <a:xfrm rot="5400000" flipH="1" flipV="1">
            <a:off x="10008477" y="4033164"/>
            <a:ext cx="12700" cy="1161796"/>
          </a:xfrm>
          <a:prstGeom prst="bentConnector3">
            <a:avLst>
              <a:gd name="adj1" fmla="val 505622"/>
            </a:avLst>
          </a:prstGeom>
          <a:ln>
            <a:solidFill>
              <a:srgbClr val="76717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2" name="Conector recto de flecha 331">
            <a:extLst>
              <a:ext uri="{FF2B5EF4-FFF2-40B4-BE49-F238E27FC236}">
                <a16:creationId xmlns:a16="http://schemas.microsoft.com/office/drawing/2014/main" id="{EE48910E-774C-4D6A-AF7A-6BCD3BDF067A}"/>
              </a:ext>
            </a:extLst>
          </p:cNvPr>
          <p:cNvCxnSpPr>
            <a:cxnSpLocks/>
            <a:endCxn id="209" idx="2"/>
          </p:cNvCxnSpPr>
          <p:nvPr/>
        </p:nvCxnSpPr>
        <p:spPr>
          <a:xfrm flipH="1" flipV="1">
            <a:off x="9975242" y="4477649"/>
            <a:ext cx="6444" cy="73505"/>
          </a:xfrm>
          <a:prstGeom prst="straightConnector1">
            <a:avLst/>
          </a:prstGeom>
          <a:ln>
            <a:solidFill>
              <a:srgbClr val="76717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Rectángulo 5">
            <a:extLst>
              <a:ext uri="{FF2B5EF4-FFF2-40B4-BE49-F238E27FC236}">
                <a16:creationId xmlns:a16="http://schemas.microsoft.com/office/drawing/2014/main" id="{AF3A7742-F264-748C-66F1-59EB31C88AE6}"/>
              </a:ext>
            </a:extLst>
          </p:cNvPr>
          <p:cNvSpPr/>
          <p:nvPr/>
        </p:nvSpPr>
        <p:spPr>
          <a:xfrm>
            <a:off x="7277392" y="4618362"/>
            <a:ext cx="1011600" cy="950400"/>
          </a:xfrm>
          <a:prstGeom prst="rect">
            <a:avLst/>
          </a:prstGeom>
          <a:solidFill>
            <a:srgbClr val="CBCBCB"/>
          </a:solidFill>
          <a:ln>
            <a:solidFill>
              <a:srgbClr val="76717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175" tIns="3175" rIns="3175" bIns="3175" numCol="1" spcCol="1270" anchor="ctr" anchorCtr="0">
            <a:noAutofit/>
          </a:bodyPr>
          <a:lstStyle/>
          <a:p>
            <a:pPr lvl="0"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MX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Deficiente desarrollo de mecanismos de planeación territorial y ecológica</a:t>
            </a:r>
          </a:p>
        </p:txBody>
      </p:sp>
      <p:sp>
        <p:nvSpPr>
          <p:cNvPr id="85" name="Rectángulo 84">
            <a:extLst>
              <a:ext uri="{FF2B5EF4-FFF2-40B4-BE49-F238E27FC236}">
                <a16:creationId xmlns:a16="http://schemas.microsoft.com/office/drawing/2014/main" id="{7EC119D5-12AF-1E51-5A26-F39E342E4292}"/>
              </a:ext>
            </a:extLst>
          </p:cNvPr>
          <p:cNvSpPr/>
          <p:nvPr/>
        </p:nvSpPr>
        <p:spPr>
          <a:xfrm>
            <a:off x="7276049" y="5755379"/>
            <a:ext cx="1011600" cy="950400"/>
          </a:xfrm>
          <a:prstGeom prst="rect">
            <a:avLst/>
          </a:prstGeom>
          <a:solidFill>
            <a:srgbClr val="CBCBCB"/>
          </a:solidFill>
          <a:ln>
            <a:solidFill>
              <a:srgbClr val="76717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175" tIns="3175" rIns="3175" bIns="3175" numCol="1" spcCol="1270" anchor="ctr" anchorCtr="0">
            <a:noAutofit/>
          </a:bodyPr>
          <a:lstStyle/>
          <a:p>
            <a:pPr lvl="0"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MX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Pocas acciones para incorporar la gestión sostenible</a:t>
            </a:r>
          </a:p>
        </p:txBody>
      </p:sp>
      <p:cxnSp>
        <p:nvCxnSpPr>
          <p:cNvPr id="163" name="Conector recto de flecha 162">
            <a:extLst>
              <a:ext uri="{FF2B5EF4-FFF2-40B4-BE49-F238E27FC236}">
                <a16:creationId xmlns:a16="http://schemas.microsoft.com/office/drawing/2014/main" id="{FA43D831-A9A5-ED65-327A-A19655BE398A}"/>
              </a:ext>
            </a:extLst>
          </p:cNvPr>
          <p:cNvCxnSpPr>
            <a:cxnSpLocks/>
            <a:stCxn id="85" idx="0"/>
            <a:endCxn id="6" idx="2"/>
          </p:cNvCxnSpPr>
          <p:nvPr/>
        </p:nvCxnSpPr>
        <p:spPr>
          <a:xfrm flipV="1">
            <a:off x="7781849" y="5568762"/>
            <a:ext cx="1343" cy="186617"/>
          </a:xfrm>
          <a:prstGeom prst="straightConnector1">
            <a:avLst/>
          </a:prstGeom>
          <a:ln>
            <a:solidFill>
              <a:srgbClr val="76717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0" name="Conector: angular 179">
            <a:extLst>
              <a:ext uri="{FF2B5EF4-FFF2-40B4-BE49-F238E27FC236}">
                <a16:creationId xmlns:a16="http://schemas.microsoft.com/office/drawing/2014/main" id="{03F2C2B1-CE45-C9BD-D25F-141CCDC4ECBA}"/>
              </a:ext>
            </a:extLst>
          </p:cNvPr>
          <p:cNvCxnSpPr>
            <a:cxnSpLocks/>
            <a:endCxn id="6" idx="0"/>
          </p:cNvCxnSpPr>
          <p:nvPr/>
        </p:nvCxnSpPr>
        <p:spPr>
          <a:xfrm>
            <a:off x="6712282" y="4554134"/>
            <a:ext cx="1070910" cy="64228"/>
          </a:xfrm>
          <a:prstGeom prst="bentConnector2">
            <a:avLst/>
          </a:prstGeom>
          <a:ln>
            <a:solidFill>
              <a:srgbClr val="76717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5" name="Conector: angular 184">
            <a:extLst>
              <a:ext uri="{FF2B5EF4-FFF2-40B4-BE49-F238E27FC236}">
                <a16:creationId xmlns:a16="http://schemas.microsoft.com/office/drawing/2014/main" id="{3FF7A22B-66D2-C086-E88C-B3C51B088E4F}"/>
              </a:ext>
            </a:extLst>
          </p:cNvPr>
          <p:cNvCxnSpPr>
            <a:cxnSpLocks/>
            <a:stCxn id="144" idx="0"/>
            <a:endCxn id="131" idx="0"/>
          </p:cNvCxnSpPr>
          <p:nvPr/>
        </p:nvCxnSpPr>
        <p:spPr>
          <a:xfrm rot="16200000" flipV="1">
            <a:off x="6153689" y="4073275"/>
            <a:ext cx="12700" cy="1090175"/>
          </a:xfrm>
          <a:prstGeom prst="bentConnector3">
            <a:avLst>
              <a:gd name="adj1" fmla="val 586496"/>
            </a:avLst>
          </a:prstGeom>
          <a:ln>
            <a:solidFill>
              <a:srgbClr val="76717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0444490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ángulo 2"/>
          <p:cNvSpPr/>
          <p:nvPr/>
        </p:nvSpPr>
        <p:spPr>
          <a:xfrm rot="16200000">
            <a:off x="-3180044" y="3169952"/>
            <a:ext cx="6858000" cy="518096"/>
          </a:xfrm>
          <a:prstGeom prst="rect">
            <a:avLst/>
          </a:prstGeom>
          <a:solidFill>
            <a:srgbClr val="E7E4DB"/>
          </a:solidFill>
          <a:ln w="3175">
            <a:solidFill>
              <a:schemeClr val="tx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4445" tIns="4445" rIns="4445" bIns="4445" numCol="1" spcCol="1270" anchor="ctr" anchorCtr="0">
            <a:noAutofit/>
          </a:bodyPr>
          <a:lstStyle/>
          <a:p>
            <a:pPr algn="ctr" defTabSz="3111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MX" sz="105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Infraestructura</a:t>
            </a:r>
          </a:p>
        </p:txBody>
      </p:sp>
      <p:sp>
        <p:nvSpPr>
          <p:cNvPr id="59" name="Rectángulo 58"/>
          <p:cNvSpPr/>
          <p:nvPr/>
        </p:nvSpPr>
        <p:spPr>
          <a:xfrm>
            <a:off x="1630479" y="2118375"/>
            <a:ext cx="9770400" cy="518400"/>
          </a:xfrm>
          <a:prstGeom prst="rect">
            <a:avLst/>
          </a:prstGeom>
          <a:solidFill>
            <a:srgbClr val="A8123E"/>
          </a:solidFill>
          <a:ln w="3175">
            <a:solidFill>
              <a:srgbClr val="76717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4445" tIns="4445" rIns="4445" bIns="4445" numCol="1" spcCol="1270" anchor="ctr" anchorCtr="0">
            <a:noAutofit/>
          </a:bodyPr>
          <a:lstStyle/>
          <a:p>
            <a:pPr lvl="0" algn="ctr" defTabSz="3111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MX" sz="1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Habitantes del estado de Puebla presentan deficientes condiciones de infraestructura</a:t>
            </a:r>
            <a:endParaRPr lang="es-MX" sz="1000" b="1" kern="12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1" name="Rectángulo 40"/>
          <p:cNvSpPr/>
          <p:nvPr/>
        </p:nvSpPr>
        <p:spPr>
          <a:xfrm>
            <a:off x="4904789" y="1459368"/>
            <a:ext cx="3218400" cy="414174"/>
          </a:xfrm>
          <a:prstGeom prst="rect">
            <a:avLst/>
          </a:prstGeom>
          <a:solidFill>
            <a:srgbClr val="691C32">
              <a:alpha val="74902"/>
            </a:srgbClr>
          </a:solidFill>
          <a:ln>
            <a:solidFill>
              <a:srgbClr val="76717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175" tIns="3175" rIns="3175" bIns="3175" numCol="1" spcCol="1270" anchor="ctr" anchorCtr="0">
            <a:noAutofit/>
          </a:bodyPr>
          <a:lstStyle/>
          <a:p>
            <a:pPr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MX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Incremento de enfermedades          </a:t>
            </a:r>
          </a:p>
        </p:txBody>
      </p:sp>
      <p:grpSp>
        <p:nvGrpSpPr>
          <p:cNvPr id="15" name="Grupo 14"/>
          <p:cNvGrpSpPr/>
          <p:nvPr/>
        </p:nvGrpSpPr>
        <p:grpSpPr>
          <a:xfrm>
            <a:off x="8189403" y="1452722"/>
            <a:ext cx="3218400" cy="414000"/>
            <a:chOff x="1119461" y="2849139"/>
            <a:chExt cx="843646" cy="421825"/>
          </a:xfrm>
        </p:grpSpPr>
        <p:sp>
          <p:nvSpPr>
            <p:cNvPr id="38" name="Rectángulo 37"/>
            <p:cNvSpPr/>
            <p:nvPr/>
          </p:nvSpPr>
          <p:spPr>
            <a:xfrm>
              <a:off x="1119461" y="2849139"/>
              <a:ext cx="843646" cy="421823"/>
            </a:xfrm>
            <a:prstGeom prst="rect">
              <a:avLst/>
            </a:prstGeom>
            <a:noFill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9" name="Rectángulo 38"/>
            <p:cNvSpPr/>
            <p:nvPr/>
          </p:nvSpPr>
          <p:spPr>
            <a:xfrm>
              <a:off x="1119461" y="2849141"/>
              <a:ext cx="843646" cy="421823"/>
            </a:xfrm>
            <a:prstGeom prst="rect">
              <a:avLst/>
            </a:prstGeom>
            <a:solidFill>
              <a:srgbClr val="691C32">
                <a:alpha val="74902"/>
              </a:srgbClr>
            </a:solidFill>
            <a:ln>
              <a:solidFill>
                <a:srgbClr val="767171"/>
              </a:solidFill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3175" tIns="3175" rIns="3175" bIns="3175" numCol="1" spcCol="1270" anchor="ctr" anchorCtr="0">
              <a:noAutofit/>
            </a:bodyPr>
            <a:lstStyle/>
            <a:p>
              <a:pPr lvl="0" algn="ctr" defTabSz="2222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s-MX" sz="8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Desabasto de productos </a:t>
              </a:r>
            </a:p>
          </p:txBody>
        </p:sp>
      </p:grpSp>
      <p:grpSp>
        <p:nvGrpSpPr>
          <p:cNvPr id="27" name="Grupo 26"/>
          <p:cNvGrpSpPr/>
          <p:nvPr/>
        </p:nvGrpSpPr>
        <p:grpSpPr>
          <a:xfrm>
            <a:off x="1627129" y="1455299"/>
            <a:ext cx="3218400" cy="414000"/>
            <a:chOff x="480611" y="2818816"/>
            <a:chExt cx="1482496" cy="456780"/>
          </a:xfrm>
        </p:grpSpPr>
        <p:sp>
          <p:nvSpPr>
            <p:cNvPr id="36" name="Rectángulo 35"/>
            <p:cNvSpPr/>
            <p:nvPr/>
          </p:nvSpPr>
          <p:spPr>
            <a:xfrm>
              <a:off x="1119461" y="2849139"/>
              <a:ext cx="843646" cy="421823"/>
            </a:xfrm>
            <a:prstGeom prst="rect">
              <a:avLst/>
            </a:prstGeom>
            <a:noFill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7" name="Rectángulo 36"/>
            <p:cNvSpPr/>
            <p:nvPr/>
          </p:nvSpPr>
          <p:spPr>
            <a:xfrm>
              <a:off x="480611" y="2818816"/>
              <a:ext cx="1482496" cy="456780"/>
            </a:xfrm>
            <a:prstGeom prst="rect">
              <a:avLst/>
            </a:prstGeom>
            <a:solidFill>
              <a:srgbClr val="691C32">
                <a:alpha val="74902"/>
              </a:srgbClr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3175" tIns="3175" rIns="3175" bIns="3175" numCol="1" spcCol="1270" anchor="ctr" anchorCtr="0">
              <a:noAutofit/>
            </a:bodyPr>
            <a:lstStyle/>
            <a:p>
              <a:pPr algn="ctr" defTabSz="2222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s-MX" sz="8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Limitada movilidad</a:t>
              </a:r>
            </a:p>
          </p:txBody>
        </p:sp>
      </p:grpSp>
      <p:sp>
        <p:nvSpPr>
          <p:cNvPr id="35" name="Rectángulo 34"/>
          <p:cNvSpPr/>
          <p:nvPr/>
        </p:nvSpPr>
        <p:spPr>
          <a:xfrm>
            <a:off x="1627129" y="187636"/>
            <a:ext cx="9770400" cy="518400"/>
          </a:xfrm>
          <a:prstGeom prst="rect">
            <a:avLst/>
          </a:prstGeom>
          <a:solidFill>
            <a:srgbClr val="691C32"/>
          </a:solidFill>
          <a:ln w="3175">
            <a:solidFill>
              <a:schemeClr val="tx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4445" tIns="4445" rIns="4445" bIns="4445" numCol="1" spcCol="1270" anchor="ctr" anchorCtr="0">
            <a:noAutofit/>
          </a:bodyPr>
          <a:lstStyle/>
          <a:p>
            <a:pPr lvl="0" algn="ctr" defTabSz="3111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MX" sz="1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Deficiente implementación de infraestructura social y económica </a:t>
            </a:r>
          </a:p>
        </p:txBody>
      </p:sp>
      <p:cxnSp>
        <p:nvCxnSpPr>
          <p:cNvPr id="33" name="Conector recto de flecha 32"/>
          <p:cNvCxnSpPr>
            <a:cxnSpLocks/>
            <a:stCxn id="83" idx="0"/>
            <a:endCxn id="35" idx="2"/>
          </p:cNvCxnSpPr>
          <p:nvPr/>
        </p:nvCxnSpPr>
        <p:spPr>
          <a:xfrm flipH="1" flipV="1">
            <a:off x="6512329" y="706036"/>
            <a:ext cx="1660" cy="187177"/>
          </a:xfrm>
          <a:prstGeom prst="straightConnector1">
            <a:avLst/>
          </a:prstGeom>
          <a:ln>
            <a:solidFill>
              <a:srgbClr val="76717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Rectángulo 63"/>
          <p:cNvSpPr/>
          <p:nvPr/>
        </p:nvSpPr>
        <p:spPr>
          <a:xfrm>
            <a:off x="1609932" y="2816100"/>
            <a:ext cx="3218400" cy="434436"/>
          </a:xfrm>
          <a:prstGeom prst="rect">
            <a:avLst/>
          </a:prstGeom>
          <a:solidFill>
            <a:srgbClr val="C2BA98"/>
          </a:solidFill>
          <a:ln>
            <a:solidFill>
              <a:srgbClr val="76717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175" tIns="3175" rIns="3175" bIns="3175" numCol="1" spcCol="1270" anchor="ctr" anchorCtr="0">
            <a:noAutofit/>
          </a:bodyPr>
          <a:lstStyle/>
          <a:p>
            <a:pPr lvl="0"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MX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Deficientes condiciones de la Red Estatal de Carreteras </a:t>
            </a:r>
          </a:p>
        </p:txBody>
      </p:sp>
      <p:sp>
        <p:nvSpPr>
          <p:cNvPr id="70" name="Rectángulo 69"/>
          <p:cNvSpPr/>
          <p:nvPr/>
        </p:nvSpPr>
        <p:spPr>
          <a:xfrm>
            <a:off x="8189058" y="2816100"/>
            <a:ext cx="3218400" cy="434436"/>
          </a:xfrm>
          <a:prstGeom prst="rect">
            <a:avLst/>
          </a:prstGeom>
          <a:solidFill>
            <a:srgbClr val="C2BA98"/>
          </a:solidFill>
          <a:ln>
            <a:solidFill>
              <a:srgbClr val="76717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175" tIns="3175" rIns="3175" bIns="3175" numCol="1" spcCol="1270" anchor="ctr" anchorCtr="0">
            <a:noAutofit/>
          </a:bodyPr>
          <a:lstStyle/>
          <a:p>
            <a:pPr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MX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Deficiente desarrollo de obra pública y urbana en el estado  de Puebla</a:t>
            </a:r>
          </a:p>
        </p:txBody>
      </p:sp>
      <p:sp>
        <p:nvSpPr>
          <p:cNvPr id="73" name="Rectángulo 72"/>
          <p:cNvSpPr/>
          <p:nvPr/>
        </p:nvSpPr>
        <p:spPr>
          <a:xfrm>
            <a:off x="4899495" y="2817081"/>
            <a:ext cx="3218400" cy="434436"/>
          </a:xfrm>
          <a:prstGeom prst="rect">
            <a:avLst/>
          </a:prstGeom>
          <a:solidFill>
            <a:srgbClr val="C2BA98"/>
          </a:solidFill>
          <a:ln>
            <a:solidFill>
              <a:srgbClr val="76717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175" tIns="3175" rIns="3175" bIns="3175" numCol="1" spcCol="1270" anchor="ctr" anchorCtr="0">
            <a:noAutofit/>
          </a:bodyPr>
          <a:lstStyle/>
          <a:p>
            <a:pPr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MX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Poca infraestructura gubernamental en los servicios proporcionados por el estado</a:t>
            </a:r>
          </a:p>
        </p:txBody>
      </p:sp>
      <p:sp>
        <p:nvSpPr>
          <p:cNvPr id="76" name="Rectángulo 75"/>
          <p:cNvSpPr/>
          <p:nvPr/>
        </p:nvSpPr>
        <p:spPr>
          <a:xfrm>
            <a:off x="2106041" y="4621874"/>
            <a:ext cx="1009787" cy="949122"/>
          </a:xfrm>
          <a:prstGeom prst="rect">
            <a:avLst/>
          </a:prstGeom>
          <a:solidFill>
            <a:srgbClr val="CBCBCB"/>
          </a:solidFill>
          <a:ln>
            <a:solidFill>
              <a:srgbClr val="76717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175" tIns="3175" rIns="3175" bIns="3175" numCol="1" spcCol="1270" anchor="ctr" anchorCtr="0">
            <a:noAutofit/>
          </a:bodyPr>
          <a:lstStyle/>
          <a:p>
            <a:pPr lvl="0"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MX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Deficiente planeación en las vías de comunicación para incrementar la conectividad entre localidades y municipios.</a:t>
            </a:r>
          </a:p>
        </p:txBody>
      </p:sp>
      <p:sp>
        <p:nvSpPr>
          <p:cNvPr id="79" name="Rectángulo 78"/>
          <p:cNvSpPr/>
          <p:nvPr/>
        </p:nvSpPr>
        <p:spPr>
          <a:xfrm>
            <a:off x="2106094" y="3499963"/>
            <a:ext cx="1009787" cy="950400"/>
          </a:xfrm>
          <a:prstGeom prst="rect">
            <a:avLst/>
          </a:prstGeom>
          <a:solidFill>
            <a:srgbClr val="D6D1C4"/>
          </a:solidFill>
          <a:ln>
            <a:solidFill>
              <a:srgbClr val="76717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175" tIns="3175" rIns="3175" bIns="3175" numCol="1" spcCol="1270" anchor="ctr" anchorCtr="0">
            <a:noAutofit/>
          </a:bodyPr>
          <a:lstStyle/>
          <a:p>
            <a:pPr lvl="0"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MX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Pocos</a:t>
            </a:r>
            <a:r>
              <a:rPr lang="es-MX" sz="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MX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programas de rehabilitación y/o mantenimiento de la Red Estatal de Carreteras </a:t>
            </a:r>
          </a:p>
        </p:txBody>
      </p:sp>
      <p:grpSp>
        <p:nvGrpSpPr>
          <p:cNvPr id="86" name="Grupo 85"/>
          <p:cNvGrpSpPr/>
          <p:nvPr/>
        </p:nvGrpSpPr>
        <p:grpSpPr>
          <a:xfrm>
            <a:off x="3304293" y="3509254"/>
            <a:ext cx="1011600" cy="950400"/>
            <a:chOff x="1079074" y="2840247"/>
            <a:chExt cx="884033" cy="430715"/>
          </a:xfrm>
        </p:grpSpPr>
        <p:sp>
          <p:nvSpPr>
            <p:cNvPr id="87" name="Rectángulo 86"/>
            <p:cNvSpPr/>
            <p:nvPr/>
          </p:nvSpPr>
          <p:spPr>
            <a:xfrm>
              <a:off x="1119461" y="2849139"/>
              <a:ext cx="843646" cy="421823"/>
            </a:xfrm>
            <a:prstGeom prst="rect">
              <a:avLst/>
            </a:prstGeom>
            <a:noFill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es-MX"/>
            </a:p>
          </p:txBody>
        </p:sp>
        <p:sp>
          <p:nvSpPr>
            <p:cNvPr id="88" name="Rectángulo 87"/>
            <p:cNvSpPr/>
            <p:nvPr/>
          </p:nvSpPr>
          <p:spPr>
            <a:xfrm>
              <a:off x="1079074" y="2840247"/>
              <a:ext cx="843646" cy="426556"/>
            </a:xfrm>
            <a:prstGeom prst="rect">
              <a:avLst/>
            </a:prstGeom>
            <a:solidFill>
              <a:srgbClr val="D6D1C4"/>
            </a:solidFill>
            <a:ln>
              <a:solidFill>
                <a:srgbClr val="767171"/>
              </a:solidFill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3175" tIns="3175" rIns="3175" bIns="3175" numCol="1" spcCol="1270" anchor="ctr" anchorCtr="0">
              <a:noAutofit/>
            </a:bodyPr>
            <a:lstStyle/>
            <a:p>
              <a:pPr algn="ctr" defTabSz="2222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s-MX" sz="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Deficiente coordinación interinstitucional para mejorar la conectividad entre regiones</a:t>
              </a:r>
            </a:p>
          </p:txBody>
        </p:sp>
      </p:grpSp>
      <p:sp>
        <p:nvSpPr>
          <p:cNvPr id="104" name="Rectángulo 103"/>
          <p:cNvSpPr/>
          <p:nvPr/>
        </p:nvSpPr>
        <p:spPr>
          <a:xfrm>
            <a:off x="3280885" y="4621873"/>
            <a:ext cx="1009787" cy="949123"/>
          </a:xfrm>
          <a:prstGeom prst="rect">
            <a:avLst/>
          </a:prstGeom>
          <a:solidFill>
            <a:srgbClr val="CBCBCB"/>
          </a:solidFill>
          <a:ln>
            <a:solidFill>
              <a:srgbClr val="76717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175" tIns="3175" rIns="3175" bIns="3175" numCol="1" spcCol="1270" anchor="ctr" anchorCtr="0">
            <a:noAutofit/>
          </a:bodyPr>
          <a:lstStyle/>
          <a:p>
            <a:pPr lvl="0"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MX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Pocas acciones en las vías de comunicación de localidades y municipios con mayor rezago social</a:t>
            </a:r>
          </a:p>
        </p:txBody>
      </p:sp>
      <p:sp>
        <p:nvSpPr>
          <p:cNvPr id="112" name="Rectángulo 111"/>
          <p:cNvSpPr/>
          <p:nvPr/>
        </p:nvSpPr>
        <p:spPr>
          <a:xfrm>
            <a:off x="7080875" y="4605040"/>
            <a:ext cx="1009787" cy="949123"/>
          </a:xfrm>
          <a:prstGeom prst="rect">
            <a:avLst/>
          </a:prstGeom>
          <a:solidFill>
            <a:srgbClr val="CBCBCB"/>
          </a:solidFill>
          <a:ln>
            <a:solidFill>
              <a:srgbClr val="76717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175" tIns="3175" rIns="3175" bIns="3175" numCol="1" spcCol="1270" anchor="ctr" anchorCtr="0">
            <a:noAutofit/>
          </a:bodyPr>
          <a:lstStyle/>
          <a:p>
            <a:pPr lvl="0"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E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Deficiente aprovechamiento  de la infraestructura hídrica e hidráulica</a:t>
            </a:r>
            <a:endParaRPr lang="es-MX" sz="8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13" name="Grupo 112"/>
          <p:cNvGrpSpPr/>
          <p:nvPr/>
        </p:nvGrpSpPr>
        <p:grpSpPr>
          <a:xfrm>
            <a:off x="5990202" y="3446090"/>
            <a:ext cx="1017091" cy="971308"/>
            <a:chOff x="1119461" y="2849139"/>
            <a:chExt cx="929437" cy="435209"/>
          </a:xfrm>
        </p:grpSpPr>
        <p:sp>
          <p:nvSpPr>
            <p:cNvPr id="114" name="Rectángulo 113"/>
            <p:cNvSpPr/>
            <p:nvPr/>
          </p:nvSpPr>
          <p:spPr>
            <a:xfrm>
              <a:off x="1119461" y="2849139"/>
              <a:ext cx="843646" cy="421823"/>
            </a:xfrm>
            <a:prstGeom prst="rect">
              <a:avLst/>
            </a:prstGeom>
            <a:noFill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15" name="Rectángulo 114"/>
            <p:cNvSpPr/>
            <p:nvPr/>
          </p:nvSpPr>
          <p:spPr>
            <a:xfrm>
              <a:off x="1124479" y="2858507"/>
              <a:ext cx="924419" cy="425841"/>
            </a:xfrm>
            <a:prstGeom prst="rect">
              <a:avLst/>
            </a:prstGeom>
            <a:solidFill>
              <a:srgbClr val="D6D1C4"/>
            </a:solidFill>
            <a:ln>
              <a:solidFill>
                <a:srgbClr val="767171"/>
              </a:solidFill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3175" tIns="3175" rIns="3175" bIns="3175" numCol="1" spcCol="1270" anchor="ctr" anchorCtr="0">
              <a:noAutofit/>
            </a:bodyPr>
            <a:lstStyle/>
            <a:p>
              <a:pPr algn="ctr" defTabSz="2222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s-MX" sz="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Deficiente cobertura de infraestructura para  la salud, la educación y la seguridad pública en el estado</a:t>
              </a:r>
            </a:p>
          </p:txBody>
        </p:sp>
      </p:grpSp>
      <p:sp>
        <p:nvSpPr>
          <p:cNvPr id="124" name="Rectángulo 123"/>
          <p:cNvSpPr/>
          <p:nvPr/>
        </p:nvSpPr>
        <p:spPr>
          <a:xfrm>
            <a:off x="5993705" y="4594663"/>
            <a:ext cx="1009787" cy="949122"/>
          </a:xfrm>
          <a:prstGeom prst="rect">
            <a:avLst/>
          </a:prstGeom>
          <a:solidFill>
            <a:srgbClr val="CBCBCB"/>
          </a:solidFill>
          <a:ln>
            <a:solidFill>
              <a:srgbClr val="76717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175" tIns="3175" rIns="3175" bIns="3175" numCol="1" spcCol="1270" anchor="ctr" anchorCtr="0">
            <a:noAutofit/>
          </a:bodyPr>
          <a:lstStyle/>
          <a:p>
            <a:pPr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MX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Limitados recursos  para ejecutar acciones de infraestructura en </a:t>
            </a:r>
            <a:r>
              <a:rPr lang="es-E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reinserción social y procuración de justicia.</a:t>
            </a:r>
            <a:r>
              <a:rPr lang="es-MX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sp>
        <p:nvSpPr>
          <p:cNvPr id="139" name="Rectángulo 138"/>
          <p:cNvSpPr/>
          <p:nvPr/>
        </p:nvSpPr>
        <p:spPr>
          <a:xfrm>
            <a:off x="8189058" y="3486588"/>
            <a:ext cx="3208471" cy="950400"/>
          </a:xfrm>
          <a:prstGeom prst="rect">
            <a:avLst/>
          </a:prstGeom>
          <a:solidFill>
            <a:srgbClr val="D6D1C4"/>
          </a:solidFill>
          <a:ln>
            <a:solidFill>
              <a:srgbClr val="76717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175" tIns="3175" rIns="3175" bIns="3175" numCol="1" spcCol="1270" anchor="ctr" anchorCtr="0">
            <a:noAutofit/>
          </a:bodyPr>
          <a:lstStyle/>
          <a:p>
            <a:pPr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MX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Deficiente coordinación interinstitucional para fomentar la creación de infraestructura de alto impacto</a:t>
            </a:r>
          </a:p>
        </p:txBody>
      </p:sp>
      <p:sp>
        <p:nvSpPr>
          <p:cNvPr id="168" name="Rectángulo 167"/>
          <p:cNvSpPr/>
          <p:nvPr/>
        </p:nvSpPr>
        <p:spPr>
          <a:xfrm>
            <a:off x="8189058" y="4586925"/>
            <a:ext cx="1009787" cy="950400"/>
          </a:xfrm>
          <a:prstGeom prst="rect">
            <a:avLst/>
          </a:prstGeom>
          <a:solidFill>
            <a:srgbClr val="CBCBCB"/>
          </a:solidFill>
          <a:ln>
            <a:solidFill>
              <a:srgbClr val="76717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175" tIns="3175" rIns="3175" bIns="3175" numCol="1" spcCol="1270" anchor="ctr" anchorCtr="0">
            <a:noAutofit/>
          </a:bodyPr>
          <a:lstStyle/>
          <a:p>
            <a:pPr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E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Poco mantenimiento a la infraestructura cultural, deportiva y recreativa y de valor histórico</a:t>
            </a:r>
            <a:endParaRPr lang="es-MX" sz="8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6" name="Rectángulo 175"/>
          <p:cNvSpPr/>
          <p:nvPr/>
        </p:nvSpPr>
        <p:spPr>
          <a:xfrm>
            <a:off x="9288399" y="4583956"/>
            <a:ext cx="1009787" cy="951622"/>
          </a:xfrm>
          <a:prstGeom prst="rect">
            <a:avLst/>
          </a:prstGeom>
          <a:solidFill>
            <a:srgbClr val="CBCBCB"/>
          </a:solidFill>
          <a:ln>
            <a:solidFill>
              <a:srgbClr val="76717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175" tIns="3175" rIns="3175" bIns="3175" numCol="1" spcCol="1270" anchor="ctr" anchorCtr="0">
            <a:noAutofit/>
          </a:bodyPr>
          <a:lstStyle/>
          <a:p>
            <a:pPr lvl="0"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E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Deficiente contribución en obra pública social y urbana con igualdad social. </a:t>
            </a:r>
            <a:endParaRPr lang="es-MX" sz="8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7" name="Rectángulo 216"/>
          <p:cNvSpPr/>
          <p:nvPr/>
        </p:nvSpPr>
        <p:spPr>
          <a:xfrm>
            <a:off x="3156882" y="1038548"/>
            <a:ext cx="2020146" cy="414174"/>
          </a:xfrm>
          <a:prstGeom prst="rect">
            <a:avLst/>
          </a:prstGeom>
          <a:noFill/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cxnSp>
        <p:nvCxnSpPr>
          <p:cNvPr id="43" name="Conector recto de flecha 42">
            <a:extLst>
              <a:ext uri="{FF2B5EF4-FFF2-40B4-BE49-F238E27FC236}">
                <a16:creationId xmlns:a16="http://schemas.microsoft.com/office/drawing/2014/main" id="{6BBFFFD0-6555-B275-5B8E-656EAE2E49D9}"/>
              </a:ext>
            </a:extLst>
          </p:cNvPr>
          <p:cNvCxnSpPr>
            <a:cxnSpLocks/>
            <a:stCxn id="37" idx="0"/>
            <a:endCxn id="91" idx="2"/>
          </p:cNvCxnSpPr>
          <p:nvPr/>
        </p:nvCxnSpPr>
        <p:spPr>
          <a:xfrm flipV="1">
            <a:off x="3236329" y="1302641"/>
            <a:ext cx="0" cy="152658"/>
          </a:xfrm>
          <a:prstGeom prst="straightConnector1">
            <a:avLst/>
          </a:prstGeom>
          <a:ln>
            <a:solidFill>
              <a:srgbClr val="76717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Conector recto de flecha 46">
            <a:extLst>
              <a:ext uri="{FF2B5EF4-FFF2-40B4-BE49-F238E27FC236}">
                <a16:creationId xmlns:a16="http://schemas.microsoft.com/office/drawing/2014/main" id="{27AD6F68-E7FC-EE62-FD63-71A6AB79C5D8}"/>
              </a:ext>
            </a:extLst>
          </p:cNvPr>
          <p:cNvCxnSpPr>
            <a:cxnSpLocks/>
            <a:stCxn id="39" idx="0"/>
            <a:endCxn id="90" idx="2"/>
          </p:cNvCxnSpPr>
          <p:nvPr/>
        </p:nvCxnSpPr>
        <p:spPr>
          <a:xfrm flipV="1">
            <a:off x="9798603" y="1301277"/>
            <a:ext cx="1341" cy="151447"/>
          </a:xfrm>
          <a:prstGeom prst="straightConnector1">
            <a:avLst/>
          </a:prstGeom>
          <a:ln>
            <a:solidFill>
              <a:srgbClr val="76717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Conector recto de flecha 48">
            <a:extLst>
              <a:ext uri="{FF2B5EF4-FFF2-40B4-BE49-F238E27FC236}">
                <a16:creationId xmlns:a16="http://schemas.microsoft.com/office/drawing/2014/main" id="{944A2A94-0DA1-5A00-07DB-48A5E05C30C9}"/>
              </a:ext>
            </a:extLst>
          </p:cNvPr>
          <p:cNvCxnSpPr>
            <a:cxnSpLocks/>
            <a:stCxn id="41" idx="0"/>
            <a:endCxn id="83" idx="2"/>
          </p:cNvCxnSpPr>
          <p:nvPr/>
        </p:nvCxnSpPr>
        <p:spPr>
          <a:xfrm flipV="1">
            <a:off x="6513989" y="1307387"/>
            <a:ext cx="0" cy="151981"/>
          </a:xfrm>
          <a:prstGeom prst="straightConnector1">
            <a:avLst/>
          </a:prstGeom>
          <a:ln>
            <a:solidFill>
              <a:srgbClr val="76717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3" name="Rectángulo 82">
            <a:extLst>
              <a:ext uri="{FF2B5EF4-FFF2-40B4-BE49-F238E27FC236}">
                <a16:creationId xmlns:a16="http://schemas.microsoft.com/office/drawing/2014/main" id="{21B0B242-E0CC-A556-6878-9DEA8BAE9B31}"/>
              </a:ext>
            </a:extLst>
          </p:cNvPr>
          <p:cNvSpPr/>
          <p:nvPr/>
        </p:nvSpPr>
        <p:spPr>
          <a:xfrm>
            <a:off x="4904789" y="893213"/>
            <a:ext cx="3218400" cy="414174"/>
          </a:xfrm>
          <a:prstGeom prst="rect">
            <a:avLst/>
          </a:prstGeom>
          <a:solidFill>
            <a:srgbClr val="691C32">
              <a:alpha val="74902"/>
            </a:srgbClr>
          </a:solidFill>
          <a:ln>
            <a:solidFill>
              <a:srgbClr val="76717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175" tIns="3175" rIns="3175" bIns="3175" numCol="1" spcCol="1270" anchor="ctr" anchorCtr="0">
            <a:noAutofit/>
          </a:bodyPr>
          <a:lstStyle/>
          <a:p>
            <a:pPr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MX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Baja la calidad de vida</a:t>
            </a:r>
          </a:p>
        </p:txBody>
      </p:sp>
      <p:grpSp>
        <p:nvGrpSpPr>
          <p:cNvPr id="84" name="Grupo 83">
            <a:extLst>
              <a:ext uri="{FF2B5EF4-FFF2-40B4-BE49-F238E27FC236}">
                <a16:creationId xmlns:a16="http://schemas.microsoft.com/office/drawing/2014/main" id="{C0D8F387-7D71-5C9A-8F52-A730EDA9821E}"/>
              </a:ext>
            </a:extLst>
          </p:cNvPr>
          <p:cNvGrpSpPr/>
          <p:nvPr/>
        </p:nvGrpSpPr>
        <p:grpSpPr>
          <a:xfrm>
            <a:off x="8190744" y="887277"/>
            <a:ext cx="3218400" cy="414000"/>
            <a:chOff x="1119461" y="2849139"/>
            <a:chExt cx="843646" cy="439520"/>
          </a:xfrm>
        </p:grpSpPr>
        <p:sp>
          <p:nvSpPr>
            <p:cNvPr id="85" name="Rectángulo 84">
              <a:extLst>
                <a:ext uri="{FF2B5EF4-FFF2-40B4-BE49-F238E27FC236}">
                  <a16:creationId xmlns:a16="http://schemas.microsoft.com/office/drawing/2014/main" id="{B74D0D56-B6AA-343F-6206-DC8152386A29}"/>
                </a:ext>
              </a:extLst>
            </p:cNvPr>
            <p:cNvSpPr/>
            <p:nvPr/>
          </p:nvSpPr>
          <p:spPr>
            <a:xfrm>
              <a:off x="1119461" y="2849139"/>
              <a:ext cx="843646" cy="421823"/>
            </a:xfrm>
            <a:prstGeom prst="rect">
              <a:avLst/>
            </a:prstGeom>
            <a:noFill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90" name="Rectángulo 89">
              <a:extLst>
                <a:ext uri="{FF2B5EF4-FFF2-40B4-BE49-F238E27FC236}">
                  <a16:creationId xmlns:a16="http://schemas.microsoft.com/office/drawing/2014/main" id="{378A22C4-17CC-BA25-35D1-D93C09AA7D10}"/>
                </a:ext>
              </a:extLst>
            </p:cNvPr>
            <p:cNvSpPr/>
            <p:nvPr/>
          </p:nvSpPr>
          <p:spPr>
            <a:xfrm>
              <a:off x="1119461" y="2866836"/>
              <a:ext cx="843646" cy="421823"/>
            </a:xfrm>
            <a:prstGeom prst="rect">
              <a:avLst/>
            </a:prstGeom>
            <a:solidFill>
              <a:srgbClr val="691C32">
                <a:alpha val="74902"/>
              </a:srgbClr>
            </a:solidFill>
            <a:ln>
              <a:solidFill>
                <a:srgbClr val="767171"/>
              </a:solidFill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3175" tIns="3175" rIns="3175" bIns="3175" numCol="1" spcCol="1270" anchor="ctr" anchorCtr="0">
              <a:noAutofit/>
            </a:bodyPr>
            <a:lstStyle/>
            <a:p>
              <a:pPr lvl="0" algn="ctr" defTabSz="2222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s-MX" sz="8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Encarecimiento de productos</a:t>
              </a:r>
            </a:p>
          </p:txBody>
        </p:sp>
      </p:grpSp>
      <p:sp>
        <p:nvSpPr>
          <p:cNvPr id="91" name="Rectángulo 90">
            <a:extLst>
              <a:ext uri="{FF2B5EF4-FFF2-40B4-BE49-F238E27FC236}">
                <a16:creationId xmlns:a16="http://schemas.microsoft.com/office/drawing/2014/main" id="{861EE78F-6620-29EB-FFC3-1EFD00EF3073}"/>
              </a:ext>
            </a:extLst>
          </p:cNvPr>
          <p:cNvSpPr/>
          <p:nvPr/>
        </p:nvSpPr>
        <p:spPr>
          <a:xfrm>
            <a:off x="1627129" y="888467"/>
            <a:ext cx="3218400" cy="414174"/>
          </a:xfrm>
          <a:prstGeom prst="rect">
            <a:avLst/>
          </a:prstGeom>
          <a:solidFill>
            <a:srgbClr val="691C32">
              <a:alpha val="74902"/>
            </a:srgbClr>
          </a:solidFill>
          <a:ln>
            <a:solidFill>
              <a:srgbClr val="76717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175" tIns="3175" rIns="3175" bIns="3175" numCol="1" spcCol="1270" anchor="ctr" anchorCtr="0">
            <a:noAutofit/>
          </a:bodyPr>
          <a:lstStyle/>
          <a:p>
            <a:pPr lvl="0"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MX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Bajo nivel de conectividad                 </a:t>
            </a:r>
          </a:p>
        </p:txBody>
      </p:sp>
      <p:cxnSp>
        <p:nvCxnSpPr>
          <p:cNvPr id="99" name="Conector: angular 98">
            <a:extLst>
              <a:ext uri="{FF2B5EF4-FFF2-40B4-BE49-F238E27FC236}">
                <a16:creationId xmlns:a16="http://schemas.microsoft.com/office/drawing/2014/main" id="{20EE91A9-57E3-BCAD-770F-9C335547C0A8}"/>
              </a:ext>
            </a:extLst>
          </p:cNvPr>
          <p:cNvCxnSpPr>
            <a:cxnSpLocks/>
            <a:stCxn id="91" idx="0"/>
            <a:endCxn id="85" idx="0"/>
          </p:cNvCxnSpPr>
          <p:nvPr/>
        </p:nvCxnSpPr>
        <p:spPr>
          <a:xfrm rot="5400000" flipH="1" flipV="1">
            <a:off x="6517541" y="-2393935"/>
            <a:ext cx="1190" cy="6563615"/>
          </a:xfrm>
          <a:prstGeom prst="bentConnector3">
            <a:avLst>
              <a:gd name="adj1" fmla="val 4632353"/>
            </a:avLst>
          </a:prstGeom>
          <a:ln>
            <a:solidFill>
              <a:srgbClr val="76717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Conector recto de flecha 119">
            <a:extLst>
              <a:ext uri="{FF2B5EF4-FFF2-40B4-BE49-F238E27FC236}">
                <a16:creationId xmlns:a16="http://schemas.microsoft.com/office/drawing/2014/main" id="{A37D6038-1F26-F1F6-204B-CC8287795530}"/>
              </a:ext>
            </a:extLst>
          </p:cNvPr>
          <p:cNvCxnSpPr>
            <a:cxnSpLocks/>
            <a:stCxn id="59" idx="0"/>
            <a:endCxn id="41" idx="2"/>
          </p:cNvCxnSpPr>
          <p:nvPr/>
        </p:nvCxnSpPr>
        <p:spPr>
          <a:xfrm flipH="1" flipV="1">
            <a:off x="6513989" y="1873542"/>
            <a:ext cx="1690" cy="244833"/>
          </a:xfrm>
          <a:prstGeom prst="straightConnector1">
            <a:avLst/>
          </a:prstGeom>
          <a:ln>
            <a:solidFill>
              <a:srgbClr val="76717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1" name="Conector: angular 130">
            <a:extLst>
              <a:ext uri="{FF2B5EF4-FFF2-40B4-BE49-F238E27FC236}">
                <a16:creationId xmlns:a16="http://schemas.microsoft.com/office/drawing/2014/main" id="{15A416F9-4856-B33F-7936-B4D269AE830E}"/>
              </a:ext>
            </a:extLst>
          </p:cNvPr>
          <p:cNvCxnSpPr>
            <a:cxnSpLocks/>
            <a:endCxn id="36" idx="2"/>
          </p:cNvCxnSpPr>
          <p:nvPr/>
        </p:nvCxnSpPr>
        <p:spPr>
          <a:xfrm rot="10800000">
            <a:off x="3929781" y="1865099"/>
            <a:ext cx="2600303" cy="160424"/>
          </a:xfrm>
          <a:prstGeom prst="bentConnector2">
            <a:avLst/>
          </a:prstGeom>
          <a:ln>
            <a:solidFill>
              <a:srgbClr val="76717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4" name="Conector: angular 133">
            <a:extLst>
              <a:ext uri="{FF2B5EF4-FFF2-40B4-BE49-F238E27FC236}">
                <a16:creationId xmlns:a16="http://schemas.microsoft.com/office/drawing/2014/main" id="{CFA325F1-3735-3386-08E5-CC5F30EFAC6F}"/>
              </a:ext>
            </a:extLst>
          </p:cNvPr>
          <p:cNvCxnSpPr>
            <a:cxnSpLocks/>
            <a:stCxn id="59" idx="0"/>
            <a:endCxn id="39" idx="2"/>
          </p:cNvCxnSpPr>
          <p:nvPr/>
        </p:nvCxnSpPr>
        <p:spPr>
          <a:xfrm rot="5400000" flipH="1" flipV="1">
            <a:off x="8031315" y="351087"/>
            <a:ext cx="251653" cy="3282924"/>
          </a:xfrm>
          <a:prstGeom prst="bentConnector3">
            <a:avLst>
              <a:gd name="adj1" fmla="val 33669"/>
            </a:avLst>
          </a:prstGeom>
          <a:ln>
            <a:solidFill>
              <a:srgbClr val="76717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7" name="Conector recto de flecha 146">
            <a:extLst>
              <a:ext uri="{FF2B5EF4-FFF2-40B4-BE49-F238E27FC236}">
                <a16:creationId xmlns:a16="http://schemas.microsoft.com/office/drawing/2014/main" id="{0801B79A-C1F5-34C9-3711-09C3631B4859}"/>
              </a:ext>
            </a:extLst>
          </p:cNvPr>
          <p:cNvCxnSpPr>
            <a:cxnSpLocks/>
            <a:endCxn id="59" idx="2"/>
          </p:cNvCxnSpPr>
          <p:nvPr/>
        </p:nvCxnSpPr>
        <p:spPr>
          <a:xfrm flipV="1">
            <a:off x="6509536" y="2636775"/>
            <a:ext cx="6143" cy="92852"/>
          </a:xfrm>
          <a:prstGeom prst="straightConnector1">
            <a:avLst/>
          </a:prstGeom>
          <a:ln>
            <a:solidFill>
              <a:srgbClr val="76717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2" name="Conector: angular 161">
            <a:extLst>
              <a:ext uri="{FF2B5EF4-FFF2-40B4-BE49-F238E27FC236}">
                <a16:creationId xmlns:a16="http://schemas.microsoft.com/office/drawing/2014/main" id="{1046DFF4-18C8-3CE7-59DD-BB2032A76271}"/>
              </a:ext>
            </a:extLst>
          </p:cNvPr>
          <p:cNvCxnSpPr>
            <a:cxnSpLocks/>
            <a:stCxn id="64" idx="0"/>
            <a:endCxn id="70" idx="0"/>
          </p:cNvCxnSpPr>
          <p:nvPr/>
        </p:nvCxnSpPr>
        <p:spPr>
          <a:xfrm rot="5400000" flipH="1" flipV="1">
            <a:off x="6508695" y="-473463"/>
            <a:ext cx="12700" cy="6579126"/>
          </a:xfrm>
          <a:prstGeom prst="bentConnector3">
            <a:avLst>
              <a:gd name="adj1" fmla="val 586520"/>
            </a:avLst>
          </a:prstGeom>
          <a:ln>
            <a:solidFill>
              <a:srgbClr val="76717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6" name="Conector recto de flecha 205">
            <a:extLst>
              <a:ext uri="{FF2B5EF4-FFF2-40B4-BE49-F238E27FC236}">
                <a16:creationId xmlns:a16="http://schemas.microsoft.com/office/drawing/2014/main" id="{1885EBD4-E631-B703-D6C8-835508220FDD}"/>
              </a:ext>
            </a:extLst>
          </p:cNvPr>
          <p:cNvCxnSpPr>
            <a:cxnSpLocks/>
            <a:stCxn id="76" idx="0"/>
            <a:endCxn id="79" idx="2"/>
          </p:cNvCxnSpPr>
          <p:nvPr/>
        </p:nvCxnSpPr>
        <p:spPr>
          <a:xfrm flipV="1">
            <a:off x="2610935" y="4450363"/>
            <a:ext cx="53" cy="171511"/>
          </a:xfrm>
          <a:prstGeom prst="straightConnector1">
            <a:avLst/>
          </a:prstGeom>
          <a:ln>
            <a:solidFill>
              <a:srgbClr val="76717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0" name="Conector recto de flecha 219">
            <a:extLst>
              <a:ext uri="{FF2B5EF4-FFF2-40B4-BE49-F238E27FC236}">
                <a16:creationId xmlns:a16="http://schemas.microsoft.com/office/drawing/2014/main" id="{F6722C2D-E1FF-ABD3-D258-1E280C23E421}"/>
              </a:ext>
            </a:extLst>
          </p:cNvPr>
          <p:cNvCxnSpPr>
            <a:cxnSpLocks/>
            <a:stCxn id="104" idx="0"/>
            <a:endCxn id="88" idx="2"/>
          </p:cNvCxnSpPr>
          <p:nvPr/>
        </p:nvCxnSpPr>
        <p:spPr>
          <a:xfrm flipV="1">
            <a:off x="3785779" y="4450477"/>
            <a:ext cx="1207" cy="171396"/>
          </a:xfrm>
          <a:prstGeom prst="straightConnector1">
            <a:avLst/>
          </a:prstGeom>
          <a:ln>
            <a:solidFill>
              <a:srgbClr val="76717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2" name="Conector recto de flecha 221">
            <a:extLst>
              <a:ext uri="{FF2B5EF4-FFF2-40B4-BE49-F238E27FC236}">
                <a16:creationId xmlns:a16="http://schemas.microsoft.com/office/drawing/2014/main" id="{E836E184-E457-46B3-2CEB-5B5AA1EE51E2}"/>
              </a:ext>
            </a:extLst>
          </p:cNvPr>
          <p:cNvCxnSpPr>
            <a:cxnSpLocks/>
            <a:stCxn id="112" idx="0"/>
            <a:endCxn id="28" idx="2"/>
          </p:cNvCxnSpPr>
          <p:nvPr/>
        </p:nvCxnSpPr>
        <p:spPr>
          <a:xfrm flipV="1">
            <a:off x="7585769" y="4419134"/>
            <a:ext cx="1110" cy="185906"/>
          </a:xfrm>
          <a:prstGeom prst="straightConnector1">
            <a:avLst/>
          </a:prstGeom>
          <a:ln>
            <a:solidFill>
              <a:srgbClr val="76717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6" name="Conector: angular 245">
            <a:extLst>
              <a:ext uri="{FF2B5EF4-FFF2-40B4-BE49-F238E27FC236}">
                <a16:creationId xmlns:a16="http://schemas.microsoft.com/office/drawing/2014/main" id="{EE9AABAA-E267-44F0-E775-07608B0C4587}"/>
              </a:ext>
            </a:extLst>
          </p:cNvPr>
          <p:cNvCxnSpPr>
            <a:cxnSpLocks/>
            <a:stCxn id="79" idx="0"/>
            <a:endCxn id="88" idx="0"/>
          </p:cNvCxnSpPr>
          <p:nvPr/>
        </p:nvCxnSpPr>
        <p:spPr>
          <a:xfrm rot="16200000" flipH="1">
            <a:off x="3194341" y="2916609"/>
            <a:ext cx="9291" cy="1175998"/>
          </a:xfrm>
          <a:prstGeom prst="bentConnector3">
            <a:avLst>
              <a:gd name="adj1" fmla="val -1022882"/>
            </a:avLst>
          </a:prstGeom>
          <a:ln>
            <a:solidFill>
              <a:srgbClr val="76717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1" name="Conector recto de flecha 250">
            <a:extLst>
              <a:ext uri="{FF2B5EF4-FFF2-40B4-BE49-F238E27FC236}">
                <a16:creationId xmlns:a16="http://schemas.microsoft.com/office/drawing/2014/main" id="{02B14B98-D0DD-38AB-2543-7180A1278EAB}"/>
              </a:ext>
            </a:extLst>
          </p:cNvPr>
          <p:cNvCxnSpPr>
            <a:cxnSpLocks/>
            <a:endCxn id="64" idx="2"/>
          </p:cNvCxnSpPr>
          <p:nvPr/>
        </p:nvCxnSpPr>
        <p:spPr>
          <a:xfrm flipV="1">
            <a:off x="3219132" y="3250536"/>
            <a:ext cx="0" cy="141919"/>
          </a:xfrm>
          <a:prstGeom prst="straightConnector1">
            <a:avLst/>
          </a:prstGeom>
          <a:ln>
            <a:solidFill>
              <a:srgbClr val="76717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0" name="Conector: angular 259">
            <a:extLst>
              <a:ext uri="{FF2B5EF4-FFF2-40B4-BE49-F238E27FC236}">
                <a16:creationId xmlns:a16="http://schemas.microsoft.com/office/drawing/2014/main" id="{C4694666-6144-077D-4A2E-F5037C2080FE}"/>
              </a:ext>
            </a:extLst>
          </p:cNvPr>
          <p:cNvCxnSpPr>
            <a:cxnSpLocks/>
            <a:stCxn id="42" idx="0"/>
            <a:endCxn id="168" idx="0"/>
          </p:cNvCxnSpPr>
          <p:nvPr/>
        </p:nvCxnSpPr>
        <p:spPr>
          <a:xfrm rot="16200000" flipH="1" flipV="1">
            <a:off x="9790997" y="3475416"/>
            <a:ext cx="14463" cy="2208553"/>
          </a:xfrm>
          <a:prstGeom prst="bentConnector3">
            <a:avLst>
              <a:gd name="adj1" fmla="val -305919"/>
            </a:avLst>
          </a:prstGeom>
          <a:ln>
            <a:solidFill>
              <a:srgbClr val="76717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5" name="Grupo 24">
            <a:extLst>
              <a:ext uri="{FF2B5EF4-FFF2-40B4-BE49-F238E27FC236}">
                <a16:creationId xmlns:a16="http://schemas.microsoft.com/office/drawing/2014/main" id="{F8F0ECE3-C507-1411-3F81-8616A28B35CF}"/>
              </a:ext>
            </a:extLst>
          </p:cNvPr>
          <p:cNvGrpSpPr/>
          <p:nvPr/>
        </p:nvGrpSpPr>
        <p:grpSpPr>
          <a:xfrm>
            <a:off x="7081079" y="3414478"/>
            <a:ext cx="1011600" cy="1004656"/>
            <a:chOff x="1116234" y="2849139"/>
            <a:chExt cx="924419" cy="450151"/>
          </a:xfrm>
        </p:grpSpPr>
        <p:sp>
          <p:nvSpPr>
            <p:cNvPr id="26" name="Rectángulo 25">
              <a:extLst>
                <a:ext uri="{FF2B5EF4-FFF2-40B4-BE49-F238E27FC236}">
                  <a16:creationId xmlns:a16="http://schemas.microsoft.com/office/drawing/2014/main" id="{677131DD-7562-BBD5-C829-673D04C5400D}"/>
                </a:ext>
              </a:extLst>
            </p:cNvPr>
            <p:cNvSpPr/>
            <p:nvPr/>
          </p:nvSpPr>
          <p:spPr>
            <a:xfrm>
              <a:off x="1119461" y="2849139"/>
              <a:ext cx="843646" cy="421823"/>
            </a:xfrm>
            <a:prstGeom prst="rect">
              <a:avLst/>
            </a:prstGeom>
            <a:noFill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8" name="Rectángulo 27">
              <a:extLst>
                <a:ext uri="{FF2B5EF4-FFF2-40B4-BE49-F238E27FC236}">
                  <a16:creationId xmlns:a16="http://schemas.microsoft.com/office/drawing/2014/main" id="{22287540-B227-BE32-074D-167B757B6FF3}"/>
                </a:ext>
              </a:extLst>
            </p:cNvPr>
            <p:cNvSpPr/>
            <p:nvPr/>
          </p:nvSpPr>
          <p:spPr>
            <a:xfrm>
              <a:off x="1116234" y="2873449"/>
              <a:ext cx="924419" cy="425841"/>
            </a:xfrm>
            <a:prstGeom prst="rect">
              <a:avLst/>
            </a:prstGeom>
            <a:solidFill>
              <a:srgbClr val="D6D1C4"/>
            </a:solidFill>
            <a:ln>
              <a:solidFill>
                <a:srgbClr val="767171"/>
              </a:solidFill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3175" tIns="3175" rIns="3175" bIns="3175" numCol="1" spcCol="1270" anchor="ctr" anchorCtr="0">
              <a:noAutofit/>
            </a:bodyPr>
            <a:lstStyle/>
            <a:p>
              <a:pPr algn="ctr" defTabSz="2222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s-MX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algn="ctr" defTabSz="2222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s-MX" sz="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Inadecuada  planeación gubernamental en acciones de infraestructura con accesibilidad universal</a:t>
              </a:r>
            </a:p>
            <a:p>
              <a:pPr algn="ctr" defTabSz="2222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s-MX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42" name="Rectángulo 41">
            <a:extLst>
              <a:ext uri="{FF2B5EF4-FFF2-40B4-BE49-F238E27FC236}">
                <a16:creationId xmlns:a16="http://schemas.microsoft.com/office/drawing/2014/main" id="{A890239E-FBDA-8EF6-7C43-A748EC9467C2}"/>
              </a:ext>
            </a:extLst>
          </p:cNvPr>
          <p:cNvSpPr/>
          <p:nvPr/>
        </p:nvSpPr>
        <p:spPr>
          <a:xfrm>
            <a:off x="10397611" y="4572462"/>
            <a:ext cx="1009787" cy="951622"/>
          </a:xfrm>
          <a:prstGeom prst="rect">
            <a:avLst/>
          </a:prstGeom>
          <a:solidFill>
            <a:srgbClr val="CBCBCB"/>
          </a:solidFill>
          <a:ln>
            <a:solidFill>
              <a:srgbClr val="76717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175" tIns="3175" rIns="3175" bIns="3175" numCol="1" spcCol="1270" anchor="ctr" anchorCtr="0">
            <a:noAutofit/>
          </a:bodyPr>
          <a:lstStyle/>
          <a:p>
            <a:pPr lvl="0"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E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Limitados recursos para desarrollar infraestructura de alto impacto</a:t>
            </a:r>
            <a:endParaRPr lang="es-MX" sz="8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8" name="Rectángulo 47">
            <a:extLst>
              <a:ext uri="{FF2B5EF4-FFF2-40B4-BE49-F238E27FC236}">
                <a16:creationId xmlns:a16="http://schemas.microsoft.com/office/drawing/2014/main" id="{6693721C-0E99-D5EF-D13F-24BAB8CE1044}"/>
              </a:ext>
            </a:extLst>
          </p:cNvPr>
          <p:cNvSpPr/>
          <p:nvPr/>
        </p:nvSpPr>
        <p:spPr>
          <a:xfrm>
            <a:off x="10397611" y="5730980"/>
            <a:ext cx="1009787" cy="951622"/>
          </a:xfrm>
          <a:prstGeom prst="rect">
            <a:avLst/>
          </a:prstGeom>
          <a:solidFill>
            <a:srgbClr val="CBCBCB"/>
          </a:solidFill>
          <a:ln>
            <a:solidFill>
              <a:srgbClr val="76717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175" tIns="3175" rIns="3175" bIns="3175" numCol="1" spcCol="1270" anchor="ctr" anchorCtr="0">
            <a:noAutofit/>
          </a:bodyPr>
          <a:lstStyle/>
          <a:p>
            <a:pPr lvl="0"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E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 generan pocos vínculos para incrementar la inversión en obra pública</a:t>
            </a:r>
            <a:endParaRPr lang="es-MX" sz="8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53" name="Conector recto de flecha 52">
            <a:extLst>
              <a:ext uri="{FF2B5EF4-FFF2-40B4-BE49-F238E27FC236}">
                <a16:creationId xmlns:a16="http://schemas.microsoft.com/office/drawing/2014/main" id="{017C38DC-E25A-331D-0C1D-5C64877F8FA0}"/>
              </a:ext>
            </a:extLst>
          </p:cNvPr>
          <p:cNvCxnSpPr>
            <a:endCxn id="139" idx="2"/>
          </p:cNvCxnSpPr>
          <p:nvPr/>
        </p:nvCxnSpPr>
        <p:spPr>
          <a:xfrm flipH="1" flipV="1">
            <a:off x="9793294" y="4436988"/>
            <a:ext cx="6650" cy="99130"/>
          </a:xfrm>
          <a:prstGeom prst="straightConnector1">
            <a:avLst/>
          </a:prstGeom>
          <a:ln>
            <a:solidFill>
              <a:srgbClr val="76717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Conector recto de flecha 55">
            <a:extLst>
              <a:ext uri="{FF2B5EF4-FFF2-40B4-BE49-F238E27FC236}">
                <a16:creationId xmlns:a16="http://schemas.microsoft.com/office/drawing/2014/main" id="{52AFD29E-5F3C-2F2C-B3BA-5FB5C64E2A11}"/>
              </a:ext>
            </a:extLst>
          </p:cNvPr>
          <p:cNvCxnSpPr>
            <a:stCxn id="48" idx="0"/>
            <a:endCxn id="42" idx="2"/>
          </p:cNvCxnSpPr>
          <p:nvPr/>
        </p:nvCxnSpPr>
        <p:spPr>
          <a:xfrm flipV="1">
            <a:off x="10902505" y="5524084"/>
            <a:ext cx="0" cy="206896"/>
          </a:xfrm>
          <a:prstGeom prst="straightConnector1">
            <a:avLst/>
          </a:prstGeom>
          <a:ln>
            <a:solidFill>
              <a:srgbClr val="76717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Conector recto de flecha 68">
            <a:extLst>
              <a:ext uri="{FF2B5EF4-FFF2-40B4-BE49-F238E27FC236}">
                <a16:creationId xmlns:a16="http://schemas.microsoft.com/office/drawing/2014/main" id="{28351AB0-1FCE-984E-A982-FC6ED8BE89C4}"/>
              </a:ext>
            </a:extLst>
          </p:cNvPr>
          <p:cNvCxnSpPr>
            <a:stCxn id="124" idx="0"/>
            <a:endCxn id="115" idx="2"/>
          </p:cNvCxnSpPr>
          <p:nvPr/>
        </p:nvCxnSpPr>
        <p:spPr>
          <a:xfrm flipV="1">
            <a:off x="6498599" y="4417398"/>
            <a:ext cx="2894" cy="177265"/>
          </a:xfrm>
          <a:prstGeom prst="straightConnector1">
            <a:avLst/>
          </a:prstGeom>
          <a:ln>
            <a:solidFill>
              <a:srgbClr val="76717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Conector: angular 80">
            <a:extLst>
              <a:ext uri="{FF2B5EF4-FFF2-40B4-BE49-F238E27FC236}">
                <a16:creationId xmlns:a16="http://schemas.microsoft.com/office/drawing/2014/main" id="{1369E7BF-BCD9-E808-A758-1A0F3D8B524A}"/>
              </a:ext>
            </a:extLst>
          </p:cNvPr>
          <p:cNvCxnSpPr>
            <a:cxnSpLocks/>
            <a:stCxn id="21" idx="0"/>
            <a:endCxn id="28" idx="0"/>
          </p:cNvCxnSpPr>
          <p:nvPr/>
        </p:nvCxnSpPr>
        <p:spPr>
          <a:xfrm rot="16200000" flipH="1">
            <a:off x="6498748" y="2380604"/>
            <a:ext cx="5551" cy="2170709"/>
          </a:xfrm>
          <a:prstGeom prst="bentConnector3">
            <a:avLst>
              <a:gd name="adj1" fmla="val -2125527"/>
            </a:avLst>
          </a:prstGeom>
          <a:ln>
            <a:solidFill>
              <a:srgbClr val="76717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6" name="Conector recto de flecha 105">
            <a:extLst>
              <a:ext uri="{FF2B5EF4-FFF2-40B4-BE49-F238E27FC236}">
                <a16:creationId xmlns:a16="http://schemas.microsoft.com/office/drawing/2014/main" id="{9C134CF0-E11D-C5A0-8B78-B79B212386C7}"/>
              </a:ext>
            </a:extLst>
          </p:cNvPr>
          <p:cNvCxnSpPr>
            <a:stCxn id="139" idx="0"/>
            <a:endCxn id="70" idx="2"/>
          </p:cNvCxnSpPr>
          <p:nvPr/>
        </p:nvCxnSpPr>
        <p:spPr>
          <a:xfrm flipV="1">
            <a:off x="9793294" y="3250536"/>
            <a:ext cx="4964" cy="236052"/>
          </a:xfrm>
          <a:prstGeom prst="straightConnector1">
            <a:avLst/>
          </a:prstGeom>
          <a:ln>
            <a:solidFill>
              <a:srgbClr val="76717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Rectángulo 5">
            <a:extLst>
              <a:ext uri="{FF2B5EF4-FFF2-40B4-BE49-F238E27FC236}">
                <a16:creationId xmlns:a16="http://schemas.microsoft.com/office/drawing/2014/main" id="{D58A9BAF-0578-7657-C175-1E176AE33C79}"/>
              </a:ext>
            </a:extLst>
          </p:cNvPr>
          <p:cNvSpPr/>
          <p:nvPr/>
        </p:nvSpPr>
        <p:spPr>
          <a:xfrm>
            <a:off x="2105285" y="5742507"/>
            <a:ext cx="1009787" cy="949123"/>
          </a:xfrm>
          <a:prstGeom prst="rect">
            <a:avLst/>
          </a:prstGeom>
          <a:solidFill>
            <a:srgbClr val="CBCBCB"/>
          </a:solidFill>
          <a:ln>
            <a:solidFill>
              <a:srgbClr val="76717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175" tIns="3175" rIns="3175" bIns="3175" numCol="1" spcCol="1270" anchor="ctr" anchorCtr="0">
            <a:noAutofit/>
          </a:bodyPr>
          <a:lstStyle/>
          <a:p>
            <a:pPr lvl="0"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MX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Altos costos de rehabilitación y mantenimiento de la red carretera</a:t>
            </a:r>
          </a:p>
        </p:txBody>
      </p:sp>
      <p:cxnSp>
        <p:nvCxnSpPr>
          <p:cNvPr id="7" name="Conector recto de flecha 6">
            <a:extLst>
              <a:ext uri="{FF2B5EF4-FFF2-40B4-BE49-F238E27FC236}">
                <a16:creationId xmlns:a16="http://schemas.microsoft.com/office/drawing/2014/main" id="{F8145D60-7A9C-C4ED-BA58-51FF3A3F1E65}"/>
              </a:ext>
            </a:extLst>
          </p:cNvPr>
          <p:cNvCxnSpPr>
            <a:cxnSpLocks/>
            <a:stCxn id="6" idx="0"/>
            <a:endCxn id="76" idx="2"/>
          </p:cNvCxnSpPr>
          <p:nvPr/>
        </p:nvCxnSpPr>
        <p:spPr>
          <a:xfrm flipV="1">
            <a:off x="2610179" y="5570996"/>
            <a:ext cx="756" cy="171511"/>
          </a:xfrm>
          <a:prstGeom prst="straightConnector1">
            <a:avLst/>
          </a:prstGeom>
          <a:ln>
            <a:solidFill>
              <a:srgbClr val="76717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" name="Grupo 18">
            <a:extLst>
              <a:ext uri="{FF2B5EF4-FFF2-40B4-BE49-F238E27FC236}">
                <a16:creationId xmlns:a16="http://schemas.microsoft.com/office/drawing/2014/main" id="{C7EBEA29-4755-812B-D8E8-4629BDADF656}"/>
              </a:ext>
            </a:extLst>
          </p:cNvPr>
          <p:cNvGrpSpPr/>
          <p:nvPr/>
        </p:nvGrpSpPr>
        <p:grpSpPr>
          <a:xfrm>
            <a:off x="4910370" y="3429000"/>
            <a:ext cx="1011600" cy="984583"/>
            <a:chOff x="1116234" y="2849139"/>
            <a:chExt cx="924419" cy="441157"/>
          </a:xfrm>
        </p:grpSpPr>
        <p:sp>
          <p:nvSpPr>
            <p:cNvPr id="20" name="Rectángulo 19">
              <a:extLst>
                <a:ext uri="{FF2B5EF4-FFF2-40B4-BE49-F238E27FC236}">
                  <a16:creationId xmlns:a16="http://schemas.microsoft.com/office/drawing/2014/main" id="{CD482112-A36D-504A-7987-A916A6CC4C69}"/>
                </a:ext>
              </a:extLst>
            </p:cNvPr>
            <p:cNvSpPr/>
            <p:nvPr/>
          </p:nvSpPr>
          <p:spPr>
            <a:xfrm>
              <a:off x="1119461" y="2849139"/>
              <a:ext cx="843646" cy="421823"/>
            </a:xfrm>
            <a:prstGeom prst="rect">
              <a:avLst/>
            </a:prstGeom>
            <a:noFill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1" name="Rectángulo 20">
              <a:extLst>
                <a:ext uri="{FF2B5EF4-FFF2-40B4-BE49-F238E27FC236}">
                  <a16:creationId xmlns:a16="http://schemas.microsoft.com/office/drawing/2014/main" id="{76A1C38C-BF1E-AEF3-93BD-13D021FA3434}"/>
                </a:ext>
              </a:extLst>
            </p:cNvPr>
            <p:cNvSpPr/>
            <p:nvPr/>
          </p:nvSpPr>
          <p:spPr>
            <a:xfrm>
              <a:off x="1116234" y="2864455"/>
              <a:ext cx="924419" cy="425841"/>
            </a:xfrm>
            <a:prstGeom prst="rect">
              <a:avLst/>
            </a:prstGeom>
            <a:solidFill>
              <a:srgbClr val="D6D1C4"/>
            </a:solidFill>
            <a:ln>
              <a:solidFill>
                <a:srgbClr val="767171"/>
              </a:solidFill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3175" tIns="3175" rIns="3175" bIns="3175" numCol="1" spcCol="1270" anchor="ctr" anchorCtr="0">
              <a:noAutofit/>
            </a:bodyPr>
            <a:lstStyle/>
            <a:p>
              <a:pPr algn="ctr" defTabSz="2222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s-ES" sz="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Limitado desarrollo de infraestructura y equipamiento para el abasto, el comercio y el turismo</a:t>
              </a:r>
              <a:endParaRPr lang="es-MX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cxnSp>
        <p:nvCxnSpPr>
          <p:cNvPr id="51" name="Conector recto de flecha 50">
            <a:extLst>
              <a:ext uri="{FF2B5EF4-FFF2-40B4-BE49-F238E27FC236}">
                <a16:creationId xmlns:a16="http://schemas.microsoft.com/office/drawing/2014/main" id="{963F4F86-CC9F-D5AB-ADC0-BECA8DCCAF55}"/>
              </a:ext>
            </a:extLst>
          </p:cNvPr>
          <p:cNvCxnSpPr>
            <a:endCxn id="73" idx="2"/>
          </p:cNvCxnSpPr>
          <p:nvPr/>
        </p:nvCxnSpPr>
        <p:spPr>
          <a:xfrm flipV="1">
            <a:off x="6508695" y="3251517"/>
            <a:ext cx="0" cy="93227"/>
          </a:xfrm>
          <a:prstGeom prst="straightConnector1">
            <a:avLst/>
          </a:prstGeom>
          <a:ln>
            <a:solidFill>
              <a:srgbClr val="76717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Rectángulo 51">
            <a:extLst>
              <a:ext uri="{FF2B5EF4-FFF2-40B4-BE49-F238E27FC236}">
                <a16:creationId xmlns:a16="http://schemas.microsoft.com/office/drawing/2014/main" id="{42FEDA2E-1EE1-960B-19E1-A3D275EF46E8}"/>
              </a:ext>
            </a:extLst>
          </p:cNvPr>
          <p:cNvSpPr/>
          <p:nvPr/>
        </p:nvSpPr>
        <p:spPr>
          <a:xfrm>
            <a:off x="4894651" y="4602541"/>
            <a:ext cx="1009787" cy="951622"/>
          </a:xfrm>
          <a:prstGeom prst="rect">
            <a:avLst/>
          </a:prstGeom>
          <a:solidFill>
            <a:srgbClr val="CBCBCB"/>
          </a:solidFill>
          <a:ln>
            <a:solidFill>
              <a:srgbClr val="76717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175" tIns="3175" rIns="3175" bIns="3175" numCol="1" spcCol="1270" anchor="ctr" anchorCtr="0">
            <a:noAutofit/>
          </a:bodyPr>
          <a:lstStyle/>
          <a:p>
            <a:pPr lvl="0"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E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Deficiente mejoramiento y ampliación de infraestructura gubernamental</a:t>
            </a:r>
            <a:endParaRPr lang="es-MX" sz="8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54" name="Conector recto de flecha 53">
            <a:extLst>
              <a:ext uri="{FF2B5EF4-FFF2-40B4-BE49-F238E27FC236}">
                <a16:creationId xmlns:a16="http://schemas.microsoft.com/office/drawing/2014/main" id="{CAA8A8C0-8287-FF03-4CD3-77C63164EA14}"/>
              </a:ext>
            </a:extLst>
          </p:cNvPr>
          <p:cNvCxnSpPr>
            <a:cxnSpLocks/>
            <a:stCxn id="52" idx="0"/>
          </p:cNvCxnSpPr>
          <p:nvPr/>
        </p:nvCxnSpPr>
        <p:spPr>
          <a:xfrm flipH="1" flipV="1">
            <a:off x="5394048" y="4413583"/>
            <a:ext cx="5497" cy="188958"/>
          </a:xfrm>
          <a:prstGeom prst="straightConnector1">
            <a:avLst/>
          </a:prstGeom>
          <a:ln>
            <a:solidFill>
              <a:srgbClr val="76717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Rectángulo 56">
            <a:extLst>
              <a:ext uri="{FF2B5EF4-FFF2-40B4-BE49-F238E27FC236}">
                <a16:creationId xmlns:a16="http://schemas.microsoft.com/office/drawing/2014/main" id="{AB333233-2C06-B11A-7271-D7C435C4516F}"/>
              </a:ext>
            </a:extLst>
          </p:cNvPr>
          <p:cNvSpPr/>
          <p:nvPr/>
        </p:nvSpPr>
        <p:spPr>
          <a:xfrm>
            <a:off x="4894651" y="5740008"/>
            <a:ext cx="1009787" cy="951622"/>
          </a:xfrm>
          <a:prstGeom prst="rect">
            <a:avLst/>
          </a:prstGeom>
          <a:solidFill>
            <a:srgbClr val="CBCBCB"/>
          </a:solidFill>
          <a:ln>
            <a:solidFill>
              <a:srgbClr val="76717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175" tIns="3175" rIns="3175" bIns="3175" numCol="1" spcCol="1270" anchor="ctr" anchorCtr="0">
            <a:noAutofit/>
          </a:bodyPr>
          <a:lstStyle/>
          <a:p>
            <a:pPr lvl="0"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E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Poca promoción en la infraestructura para disminuir las vulnerabilidades y riesgos.</a:t>
            </a:r>
            <a:endParaRPr lang="es-MX" sz="8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61" name="Conector recto de flecha 60">
            <a:extLst>
              <a:ext uri="{FF2B5EF4-FFF2-40B4-BE49-F238E27FC236}">
                <a16:creationId xmlns:a16="http://schemas.microsoft.com/office/drawing/2014/main" id="{A5F81789-B590-7BA5-AB7B-0F76CFF82562}"/>
              </a:ext>
            </a:extLst>
          </p:cNvPr>
          <p:cNvCxnSpPr>
            <a:stCxn id="57" idx="0"/>
            <a:endCxn id="52" idx="2"/>
          </p:cNvCxnSpPr>
          <p:nvPr/>
        </p:nvCxnSpPr>
        <p:spPr>
          <a:xfrm flipV="1">
            <a:off x="5399545" y="5554163"/>
            <a:ext cx="0" cy="185845"/>
          </a:xfrm>
          <a:prstGeom prst="straightConnector1">
            <a:avLst/>
          </a:prstGeom>
          <a:ln>
            <a:solidFill>
              <a:srgbClr val="76717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0892542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Rectángulo 48"/>
          <p:cNvSpPr/>
          <p:nvPr/>
        </p:nvSpPr>
        <p:spPr>
          <a:xfrm rot="16200000">
            <a:off x="-3180044" y="3169952"/>
            <a:ext cx="6858000" cy="518096"/>
          </a:xfrm>
          <a:prstGeom prst="rect">
            <a:avLst/>
          </a:prstGeom>
          <a:solidFill>
            <a:srgbClr val="E7E4DB"/>
          </a:solidFill>
          <a:ln w="3175">
            <a:solidFill>
              <a:schemeClr val="tx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4445" tIns="4445" rIns="4445" bIns="4445" numCol="1" spcCol="1270" anchor="ctr" anchorCtr="0">
            <a:noAutofit/>
          </a:bodyPr>
          <a:lstStyle/>
          <a:p>
            <a:pPr lvl="0" algn="ctr" defTabSz="3111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MX" sz="105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Movilidad Sostenible</a:t>
            </a:r>
          </a:p>
        </p:txBody>
      </p:sp>
      <p:grpSp>
        <p:nvGrpSpPr>
          <p:cNvPr id="50" name="Grupo 49"/>
          <p:cNvGrpSpPr/>
          <p:nvPr/>
        </p:nvGrpSpPr>
        <p:grpSpPr>
          <a:xfrm>
            <a:off x="1447678" y="2128098"/>
            <a:ext cx="9774025" cy="518400"/>
            <a:chOff x="1327423" y="2180507"/>
            <a:chExt cx="2472817" cy="452628"/>
          </a:xfrm>
        </p:grpSpPr>
        <p:sp>
          <p:nvSpPr>
            <p:cNvPr id="51" name="Rectángulo 50"/>
            <p:cNvSpPr/>
            <p:nvPr/>
          </p:nvSpPr>
          <p:spPr>
            <a:xfrm>
              <a:off x="1328340" y="2180507"/>
              <a:ext cx="2471900" cy="421823"/>
            </a:xfrm>
            <a:prstGeom prst="rect">
              <a:avLst/>
            </a:prstGeom>
            <a:noFill/>
            <a:ln>
              <a:solidFill>
                <a:srgbClr val="767171"/>
              </a:solidFill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52" name="Rectángulo 51"/>
            <p:cNvSpPr/>
            <p:nvPr/>
          </p:nvSpPr>
          <p:spPr>
            <a:xfrm>
              <a:off x="1327423" y="2180507"/>
              <a:ext cx="2471900" cy="452628"/>
            </a:xfrm>
            <a:prstGeom prst="rect">
              <a:avLst/>
            </a:prstGeom>
            <a:solidFill>
              <a:srgbClr val="A8123E"/>
            </a:solidFill>
            <a:ln w="3175">
              <a:solidFill>
                <a:srgbClr val="767171"/>
              </a:solidFill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4445" tIns="4445" rIns="4445" bIns="4445" numCol="1" spcCol="1270" anchor="ctr" anchorCtr="0">
              <a:noAutofit/>
            </a:bodyPr>
            <a:lstStyle/>
            <a:p>
              <a:pPr lvl="0" algn="ctr" defTabSz="3111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s-MX" sz="10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Habitantes del estado de Puebla presentan un deficiente transporte seguro</a:t>
              </a:r>
              <a:endParaRPr lang="es-MX" sz="1000" b="1" kern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73" name="Rectángulo 72"/>
          <p:cNvSpPr/>
          <p:nvPr/>
        </p:nvSpPr>
        <p:spPr>
          <a:xfrm>
            <a:off x="8003302" y="1427567"/>
            <a:ext cx="3218400" cy="414000"/>
          </a:xfrm>
          <a:prstGeom prst="rect">
            <a:avLst/>
          </a:prstGeom>
          <a:solidFill>
            <a:srgbClr val="691C32">
              <a:alpha val="74902"/>
            </a:srgbClr>
          </a:solidFill>
          <a:ln>
            <a:solidFill>
              <a:srgbClr val="76717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175" tIns="3175" rIns="3175" bIns="3175" numCol="1" spcCol="1270" anchor="ctr" anchorCtr="0">
            <a:noAutofit/>
          </a:bodyPr>
          <a:lstStyle/>
          <a:p>
            <a:pPr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MX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Limitada movilidad</a:t>
            </a:r>
          </a:p>
        </p:txBody>
      </p:sp>
      <p:sp>
        <p:nvSpPr>
          <p:cNvPr id="88" name="Rectángulo 87"/>
          <p:cNvSpPr/>
          <p:nvPr/>
        </p:nvSpPr>
        <p:spPr>
          <a:xfrm>
            <a:off x="1447678" y="1482382"/>
            <a:ext cx="3218400" cy="414000"/>
          </a:xfrm>
          <a:prstGeom prst="rect">
            <a:avLst/>
          </a:prstGeom>
          <a:solidFill>
            <a:srgbClr val="691C32">
              <a:alpha val="74902"/>
            </a:srgbClr>
          </a:solidFill>
          <a:ln>
            <a:solidFill>
              <a:srgbClr val="76717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175" tIns="3175" rIns="3175" bIns="3175" numCol="1" spcCol="1270" anchor="ctr" anchorCtr="0">
            <a:noAutofit/>
          </a:bodyPr>
          <a:lstStyle/>
          <a:p>
            <a:pPr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MX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Poca seguridad para los usuarios</a:t>
            </a:r>
          </a:p>
        </p:txBody>
      </p:sp>
      <p:sp>
        <p:nvSpPr>
          <p:cNvPr id="91" name="Rectángulo 90"/>
          <p:cNvSpPr/>
          <p:nvPr/>
        </p:nvSpPr>
        <p:spPr>
          <a:xfrm>
            <a:off x="1451302" y="159492"/>
            <a:ext cx="9770400" cy="518400"/>
          </a:xfrm>
          <a:prstGeom prst="rect">
            <a:avLst/>
          </a:prstGeom>
          <a:solidFill>
            <a:srgbClr val="691C32"/>
          </a:solidFill>
          <a:ln w="3175">
            <a:solidFill>
              <a:srgbClr val="76717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4445" tIns="4445" rIns="4445" bIns="4445" numCol="1" spcCol="1270" anchor="ctr" anchorCtr="0">
            <a:noAutofit/>
          </a:bodyPr>
          <a:lstStyle/>
          <a:p>
            <a:pPr lvl="0" algn="ctr" defTabSz="3111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MX" sz="1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Baja la calidad de vida</a:t>
            </a:r>
          </a:p>
        </p:txBody>
      </p:sp>
      <p:sp>
        <p:nvSpPr>
          <p:cNvPr id="99" name="Rectángulo 98"/>
          <p:cNvSpPr/>
          <p:nvPr/>
        </p:nvSpPr>
        <p:spPr>
          <a:xfrm>
            <a:off x="2117205" y="2981981"/>
            <a:ext cx="3218400" cy="435600"/>
          </a:xfrm>
          <a:prstGeom prst="rect">
            <a:avLst/>
          </a:prstGeom>
          <a:solidFill>
            <a:srgbClr val="C2BA98"/>
          </a:solidFill>
          <a:ln>
            <a:solidFill>
              <a:srgbClr val="76717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175" tIns="3175" rIns="3175" bIns="3175" numCol="1" spcCol="1270" anchor="ctr" anchorCtr="0">
            <a:noAutofit/>
          </a:bodyPr>
          <a:lstStyle/>
          <a:p>
            <a:pPr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MX" sz="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Deficiente modernización en el transporte de personas y bienes  </a:t>
            </a:r>
          </a:p>
        </p:txBody>
      </p:sp>
      <p:sp>
        <p:nvSpPr>
          <p:cNvPr id="102" name="Rectángulo 101"/>
          <p:cNvSpPr/>
          <p:nvPr/>
        </p:nvSpPr>
        <p:spPr>
          <a:xfrm>
            <a:off x="7450605" y="2933029"/>
            <a:ext cx="3218400" cy="435600"/>
          </a:xfrm>
          <a:prstGeom prst="rect">
            <a:avLst/>
          </a:prstGeom>
          <a:solidFill>
            <a:srgbClr val="C2BA98"/>
          </a:solidFill>
          <a:ln>
            <a:solidFill>
              <a:srgbClr val="76717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175" tIns="3175" rIns="3175" bIns="3175" numCol="1" spcCol="1270" anchor="ctr" anchorCtr="0">
            <a:noAutofit/>
          </a:bodyPr>
          <a:lstStyle/>
          <a:p>
            <a:pPr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MX" sz="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Carencia de una Infraestructura vial accesible</a:t>
            </a:r>
          </a:p>
        </p:txBody>
      </p:sp>
      <p:sp>
        <p:nvSpPr>
          <p:cNvPr id="111" name="Rectángulo 110"/>
          <p:cNvSpPr/>
          <p:nvPr/>
        </p:nvSpPr>
        <p:spPr>
          <a:xfrm>
            <a:off x="2117205" y="4755417"/>
            <a:ext cx="1011600" cy="950400"/>
          </a:xfrm>
          <a:prstGeom prst="rect">
            <a:avLst/>
          </a:prstGeom>
          <a:solidFill>
            <a:srgbClr val="CBCBCB"/>
          </a:solidFill>
          <a:ln>
            <a:solidFill>
              <a:srgbClr val="76717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175" tIns="3175" rIns="3175" bIns="3175" numCol="1" spcCol="1270" anchor="ctr" anchorCtr="0">
            <a:noAutofit/>
          </a:bodyPr>
          <a:lstStyle/>
          <a:p>
            <a:pPr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MX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Deficiente calidad en el servicio</a:t>
            </a:r>
          </a:p>
        </p:txBody>
      </p:sp>
      <p:sp>
        <p:nvSpPr>
          <p:cNvPr id="114" name="Rectángulo 113"/>
          <p:cNvSpPr/>
          <p:nvPr/>
        </p:nvSpPr>
        <p:spPr>
          <a:xfrm>
            <a:off x="2117205" y="3701499"/>
            <a:ext cx="1011600" cy="950400"/>
          </a:xfrm>
          <a:prstGeom prst="rect">
            <a:avLst/>
          </a:prstGeom>
          <a:solidFill>
            <a:srgbClr val="D6D1C4"/>
          </a:solidFill>
          <a:ln>
            <a:solidFill>
              <a:srgbClr val="76717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175" tIns="3175" rIns="3175" bIns="3175" numCol="1" spcCol="1270" anchor="ctr" anchorCtr="0">
            <a:noAutofit/>
          </a:bodyPr>
          <a:lstStyle/>
          <a:p>
            <a:pPr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MX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Altos costos en el mantenimiento a las unidades</a:t>
            </a:r>
          </a:p>
        </p:txBody>
      </p:sp>
      <p:cxnSp>
        <p:nvCxnSpPr>
          <p:cNvPr id="116" name="Conector recto de flecha 115"/>
          <p:cNvCxnSpPr>
            <a:cxnSpLocks/>
            <a:stCxn id="111" idx="0"/>
            <a:endCxn id="114" idx="2"/>
          </p:cNvCxnSpPr>
          <p:nvPr/>
        </p:nvCxnSpPr>
        <p:spPr>
          <a:xfrm flipV="1">
            <a:off x="2623005" y="4651899"/>
            <a:ext cx="0" cy="103518"/>
          </a:xfrm>
          <a:prstGeom prst="straightConnector1">
            <a:avLst/>
          </a:prstGeom>
          <a:ln>
            <a:solidFill>
              <a:srgbClr val="76717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7" name="Grupo 116"/>
          <p:cNvGrpSpPr/>
          <p:nvPr/>
        </p:nvGrpSpPr>
        <p:grpSpPr>
          <a:xfrm>
            <a:off x="3220605" y="3681143"/>
            <a:ext cx="1011600" cy="950400"/>
            <a:chOff x="1119461" y="2849139"/>
            <a:chExt cx="843646" cy="421823"/>
          </a:xfrm>
        </p:grpSpPr>
        <p:sp>
          <p:nvSpPr>
            <p:cNvPr id="118" name="Rectángulo 117"/>
            <p:cNvSpPr/>
            <p:nvPr/>
          </p:nvSpPr>
          <p:spPr>
            <a:xfrm>
              <a:off x="1119461" y="2849139"/>
              <a:ext cx="843646" cy="421823"/>
            </a:xfrm>
            <a:prstGeom prst="rect">
              <a:avLst/>
            </a:prstGeom>
            <a:grpFill/>
            <a:ln>
              <a:solidFill>
                <a:srgbClr val="767171"/>
              </a:solidFill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3175" tIns="3175" rIns="3175" bIns="3175" numCol="1" spcCol="1270" anchor="ctr" anchorCtr="0">
              <a:noAutofit/>
            </a:bodyPr>
            <a:lstStyle/>
            <a:p>
              <a:pPr algn="ctr" defTabSz="2222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s-MX" sz="8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9" name="Rectángulo 118"/>
            <p:cNvSpPr/>
            <p:nvPr/>
          </p:nvSpPr>
          <p:spPr>
            <a:xfrm>
              <a:off x="1119461" y="2849139"/>
              <a:ext cx="843646" cy="421823"/>
            </a:xfrm>
            <a:prstGeom prst="rect">
              <a:avLst/>
            </a:prstGeom>
            <a:solidFill>
              <a:srgbClr val="D6D1C4"/>
            </a:solidFill>
            <a:ln>
              <a:solidFill>
                <a:srgbClr val="767171"/>
              </a:solidFill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3175" tIns="3175" rIns="3175" bIns="3175" numCol="1" spcCol="1270" anchor="ctr" anchorCtr="0">
              <a:noAutofit/>
            </a:bodyPr>
            <a:lstStyle/>
            <a:p>
              <a:pPr algn="ctr" defTabSz="2222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s-MX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125" name="Grupo 124"/>
          <p:cNvGrpSpPr/>
          <p:nvPr/>
        </p:nvGrpSpPr>
        <p:grpSpPr>
          <a:xfrm>
            <a:off x="2117205" y="5809335"/>
            <a:ext cx="1011600" cy="950400"/>
            <a:chOff x="1119461" y="2849139"/>
            <a:chExt cx="843645" cy="421823"/>
          </a:xfrm>
        </p:grpSpPr>
        <p:sp>
          <p:nvSpPr>
            <p:cNvPr id="126" name="Rectángulo 125"/>
            <p:cNvSpPr/>
            <p:nvPr/>
          </p:nvSpPr>
          <p:spPr>
            <a:xfrm>
              <a:off x="1119461" y="2849139"/>
              <a:ext cx="843645" cy="421823"/>
            </a:xfrm>
            <a:prstGeom prst="rect">
              <a:avLst/>
            </a:prstGeom>
            <a:solidFill>
              <a:srgbClr val="CBCBCB"/>
            </a:solidFill>
            <a:ln>
              <a:solidFill>
                <a:srgbClr val="767171"/>
              </a:solidFill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3175" tIns="3175" rIns="3175" bIns="3175" numCol="1" spcCol="1270" anchor="ctr" anchorCtr="0">
              <a:noAutofit/>
            </a:bodyPr>
            <a:lstStyle/>
            <a:p>
              <a:endParaRPr lang="es-MX"/>
            </a:p>
          </p:txBody>
        </p:sp>
        <p:sp>
          <p:nvSpPr>
            <p:cNvPr id="127" name="Rectángulo 126"/>
            <p:cNvSpPr/>
            <p:nvPr/>
          </p:nvSpPr>
          <p:spPr>
            <a:xfrm>
              <a:off x="1119462" y="2849139"/>
              <a:ext cx="843644" cy="421823"/>
            </a:xfrm>
            <a:prstGeom prst="rect">
              <a:avLst/>
            </a:prstGeom>
            <a:solidFill>
              <a:srgbClr val="CBCBCB"/>
            </a:solidFill>
            <a:ln>
              <a:solidFill>
                <a:srgbClr val="767171"/>
              </a:solidFill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3175" tIns="3175" rIns="3175" bIns="3175" numCol="1" spcCol="1270" anchor="ctr" anchorCtr="0">
              <a:noAutofit/>
            </a:bodyPr>
            <a:lstStyle/>
            <a:p>
              <a:pPr algn="ctr" defTabSz="2222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s-MX" sz="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Obsoletas unidades de transporte público </a:t>
              </a:r>
            </a:p>
          </p:txBody>
        </p:sp>
      </p:grpSp>
      <p:sp>
        <p:nvSpPr>
          <p:cNvPr id="131" name="Rectángulo 130"/>
          <p:cNvSpPr/>
          <p:nvPr/>
        </p:nvSpPr>
        <p:spPr>
          <a:xfrm>
            <a:off x="3227990" y="4755417"/>
            <a:ext cx="1009787" cy="950400"/>
          </a:xfrm>
          <a:prstGeom prst="rect">
            <a:avLst/>
          </a:prstGeom>
          <a:solidFill>
            <a:srgbClr val="CBCBCB"/>
          </a:solidFill>
          <a:ln>
            <a:solidFill>
              <a:srgbClr val="76717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175" tIns="3175" rIns="3175" bIns="3175" numCol="1" spcCol="1270" anchor="ctr" anchorCtr="0">
            <a:noAutofit/>
          </a:bodyPr>
          <a:lstStyle/>
          <a:p>
            <a:pPr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s-MX" sz="8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MX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Pocas acciones para mejorar los servicios de transporte sustentable</a:t>
            </a:r>
          </a:p>
        </p:txBody>
      </p:sp>
      <p:cxnSp>
        <p:nvCxnSpPr>
          <p:cNvPr id="132" name="Conector recto de flecha 131"/>
          <p:cNvCxnSpPr>
            <a:cxnSpLocks/>
            <a:stCxn id="131" idx="0"/>
            <a:endCxn id="119" idx="2"/>
          </p:cNvCxnSpPr>
          <p:nvPr/>
        </p:nvCxnSpPr>
        <p:spPr>
          <a:xfrm flipH="1" flipV="1">
            <a:off x="3726405" y="4631543"/>
            <a:ext cx="6479" cy="123874"/>
          </a:xfrm>
          <a:prstGeom prst="straightConnector1">
            <a:avLst/>
          </a:prstGeom>
          <a:ln>
            <a:solidFill>
              <a:srgbClr val="76717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5" name="Rectángulo 194"/>
          <p:cNvSpPr/>
          <p:nvPr/>
        </p:nvSpPr>
        <p:spPr>
          <a:xfrm>
            <a:off x="7657991" y="4752258"/>
            <a:ext cx="1011600" cy="950400"/>
          </a:xfrm>
          <a:prstGeom prst="rect">
            <a:avLst/>
          </a:prstGeom>
          <a:solidFill>
            <a:srgbClr val="CBCBCB"/>
          </a:solidFill>
          <a:ln>
            <a:solidFill>
              <a:srgbClr val="76717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175" tIns="3175" rIns="3175" bIns="3175" numCol="1" spcCol="1270" anchor="ctr" anchorCtr="0">
            <a:noAutofit/>
          </a:bodyPr>
          <a:lstStyle/>
          <a:p>
            <a:pPr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MX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Altos costos de rehabilitación y mantenimiento de la infraestructura vial</a:t>
            </a:r>
          </a:p>
        </p:txBody>
      </p:sp>
      <p:sp>
        <p:nvSpPr>
          <p:cNvPr id="198" name="Rectángulo 197"/>
          <p:cNvSpPr/>
          <p:nvPr/>
        </p:nvSpPr>
        <p:spPr>
          <a:xfrm>
            <a:off x="7657991" y="3681143"/>
            <a:ext cx="1009787" cy="950400"/>
          </a:xfrm>
          <a:prstGeom prst="rect">
            <a:avLst/>
          </a:prstGeom>
          <a:solidFill>
            <a:srgbClr val="D6D1C4"/>
          </a:solidFill>
          <a:ln>
            <a:solidFill>
              <a:srgbClr val="76717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175" tIns="3175" rIns="3175" bIns="3175" numCol="1" spcCol="1270" anchor="ctr" anchorCtr="0">
            <a:noAutofit/>
          </a:bodyPr>
          <a:lstStyle/>
          <a:p>
            <a:pPr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MX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Inadecuada coordinación interinstitucional para el mantenimiento de la infraestructura vial</a:t>
            </a:r>
          </a:p>
        </p:txBody>
      </p:sp>
      <p:cxnSp>
        <p:nvCxnSpPr>
          <p:cNvPr id="200" name="Conector recto de flecha 199"/>
          <p:cNvCxnSpPr>
            <a:cxnSpLocks/>
            <a:stCxn id="195" idx="0"/>
            <a:endCxn id="198" idx="2"/>
          </p:cNvCxnSpPr>
          <p:nvPr/>
        </p:nvCxnSpPr>
        <p:spPr>
          <a:xfrm flipH="1" flipV="1">
            <a:off x="8162885" y="4631543"/>
            <a:ext cx="906" cy="120715"/>
          </a:xfrm>
          <a:prstGeom prst="straightConnector1">
            <a:avLst/>
          </a:prstGeom>
          <a:ln>
            <a:solidFill>
              <a:srgbClr val="76717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7" name="Rectángulo 206"/>
          <p:cNvSpPr/>
          <p:nvPr/>
        </p:nvSpPr>
        <p:spPr>
          <a:xfrm>
            <a:off x="7657990" y="5819145"/>
            <a:ext cx="1009787" cy="950400"/>
          </a:xfrm>
          <a:prstGeom prst="rect">
            <a:avLst/>
          </a:prstGeom>
          <a:solidFill>
            <a:srgbClr val="CBCBCB"/>
          </a:solidFill>
          <a:ln>
            <a:solidFill>
              <a:srgbClr val="76717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175" tIns="3175" rIns="3175" bIns="3175" numCol="1" spcCol="1270" anchor="ctr" anchorCtr="0">
            <a:noAutofit/>
          </a:bodyPr>
          <a:lstStyle/>
          <a:p>
            <a:pPr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MX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Limitados recursos en sistemas de movilidad intermodal </a:t>
            </a:r>
          </a:p>
        </p:txBody>
      </p:sp>
      <p:cxnSp>
        <p:nvCxnSpPr>
          <p:cNvPr id="208" name="Conector recto de flecha 207"/>
          <p:cNvCxnSpPr>
            <a:cxnSpLocks/>
            <a:stCxn id="207" idx="0"/>
            <a:endCxn id="195" idx="2"/>
          </p:cNvCxnSpPr>
          <p:nvPr/>
        </p:nvCxnSpPr>
        <p:spPr>
          <a:xfrm flipV="1">
            <a:off x="8162884" y="5702658"/>
            <a:ext cx="907" cy="116487"/>
          </a:xfrm>
          <a:prstGeom prst="straightConnector1">
            <a:avLst/>
          </a:prstGeom>
          <a:ln>
            <a:solidFill>
              <a:srgbClr val="76717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9" name="Conector recto de flecha 218"/>
          <p:cNvCxnSpPr>
            <a:cxnSpLocks/>
            <a:stCxn id="127" idx="0"/>
            <a:endCxn id="111" idx="2"/>
          </p:cNvCxnSpPr>
          <p:nvPr/>
        </p:nvCxnSpPr>
        <p:spPr>
          <a:xfrm flipH="1" flipV="1">
            <a:off x="2623005" y="5705817"/>
            <a:ext cx="1" cy="103518"/>
          </a:xfrm>
          <a:prstGeom prst="straightConnector1">
            <a:avLst/>
          </a:prstGeom>
          <a:ln>
            <a:solidFill>
              <a:srgbClr val="76717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2" name="Rectángulo 221"/>
          <p:cNvSpPr/>
          <p:nvPr/>
        </p:nvSpPr>
        <p:spPr>
          <a:xfrm>
            <a:off x="8003302" y="860727"/>
            <a:ext cx="3218400" cy="414000"/>
          </a:xfrm>
          <a:prstGeom prst="rect">
            <a:avLst/>
          </a:prstGeom>
          <a:solidFill>
            <a:srgbClr val="691C32">
              <a:alpha val="74902"/>
            </a:srgbClr>
          </a:solidFill>
          <a:ln>
            <a:solidFill>
              <a:srgbClr val="76717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175" tIns="3175" rIns="3175" bIns="3175" numCol="1" spcCol="1270" anchor="ctr" anchorCtr="0">
            <a:noAutofit/>
          </a:bodyPr>
          <a:lstStyle/>
          <a:p>
            <a:pPr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MX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Pérdida de tiempo productivo</a:t>
            </a:r>
          </a:p>
        </p:txBody>
      </p:sp>
      <p:sp>
        <p:nvSpPr>
          <p:cNvPr id="227" name="Rectángulo 226"/>
          <p:cNvSpPr/>
          <p:nvPr/>
        </p:nvSpPr>
        <p:spPr>
          <a:xfrm>
            <a:off x="1451302" y="920880"/>
            <a:ext cx="3218400" cy="414000"/>
          </a:xfrm>
          <a:prstGeom prst="rect">
            <a:avLst/>
          </a:prstGeom>
          <a:solidFill>
            <a:srgbClr val="691C32">
              <a:alpha val="74902"/>
            </a:srgbClr>
          </a:solidFill>
          <a:ln>
            <a:solidFill>
              <a:srgbClr val="76717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175" tIns="3175" rIns="3175" bIns="3175" numCol="1" spcCol="1270" anchor="ctr" anchorCtr="0">
            <a:noAutofit/>
          </a:bodyPr>
          <a:lstStyle/>
          <a:p>
            <a:pPr lvl="0"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MX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Incrementa el uso transporte privado</a:t>
            </a:r>
          </a:p>
        </p:txBody>
      </p:sp>
      <p:sp>
        <p:nvSpPr>
          <p:cNvPr id="230" name="Rectángulo 229"/>
          <p:cNvSpPr/>
          <p:nvPr/>
        </p:nvSpPr>
        <p:spPr>
          <a:xfrm>
            <a:off x="4324005" y="3686549"/>
            <a:ext cx="1011600" cy="950400"/>
          </a:xfrm>
          <a:prstGeom prst="rect">
            <a:avLst/>
          </a:prstGeom>
          <a:solidFill>
            <a:srgbClr val="D6D1C4"/>
          </a:solidFill>
          <a:ln>
            <a:solidFill>
              <a:srgbClr val="76717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175" tIns="3175" rIns="3175" bIns="3175" numCol="1" spcCol="1270" anchor="ctr" anchorCtr="0">
            <a:noAutofit/>
          </a:bodyPr>
          <a:lstStyle/>
          <a:p>
            <a:pPr lvl="0"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MX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Deficiente capacitación de operadores de transporte público</a:t>
            </a:r>
          </a:p>
        </p:txBody>
      </p:sp>
      <p:sp>
        <p:nvSpPr>
          <p:cNvPr id="236" name="Rectángulo 235"/>
          <p:cNvSpPr/>
          <p:nvPr/>
        </p:nvSpPr>
        <p:spPr>
          <a:xfrm>
            <a:off x="4323863" y="4752258"/>
            <a:ext cx="1011600" cy="950400"/>
          </a:xfrm>
          <a:prstGeom prst="rect">
            <a:avLst/>
          </a:prstGeom>
          <a:solidFill>
            <a:srgbClr val="CBCBCB"/>
          </a:solidFill>
          <a:ln>
            <a:solidFill>
              <a:srgbClr val="76717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175" tIns="3175" rIns="3175" bIns="3175" numCol="1" spcCol="1270" anchor="ctr" anchorCtr="0">
            <a:noAutofit/>
          </a:bodyPr>
          <a:lstStyle/>
          <a:p>
            <a:pPr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MX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Insuficiente capacitación en la atención a personas en situación de vulnerabilidad. </a:t>
            </a:r>
          </a:p>
        </p:txBody>
      </p:sp>
      <p:cxnSp>
        <p:nvCxnSpPr>
          <p:cNvPr id="237" name="Conector recto de flecha 236"/>
          <p:cNvCxnSpPr>
            <a:cxnSpLocks/>
            <a:stCxn id="236" idx="0"/>
            <a:endCxn id="230" idx="2"/>
          </p:cNvCxnSpPr>
          <p:nvPr/>
        </p:nvCxnSpPr>
        <p:spPr>
          <a:xfrm flipV="1">
            <a:off x="4829663" y="4636949"/>
            <a:ext cx="142" cy="115309"/>
          </a:xfrm>
          <a:prstGeom prst="straightConnector1">
            <a:avLst/>
          </a:prstGeom>
          <a:ln>
            <a:solidFill>
              <a:srgbClr val="76717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Conector: angular 2">
            <a:extLst>
              <a:ext uri="{FF2B5EF4-FFF2-40B4-BE49-F238E27FC236}">
                <a16:creationId xmlns:a16="http://schemas.microsoft.com/office/drawing/2014/main" id="{163B6523-75A4-63F0-9A5A-E580C6A494F4}"/>
              </a:ext>
            </a:extLst>
          </p:cNvPr>
          <p:cNvCxnSpPr>
            <a:cxnSpLocks/>
            <a:stCxn id="227" idx="0"/>
            <a:endCxn id="222" idx="0"/>
          </p:cNvCxnSpPr>
          <p:nvPr/>
        </p:nvCxnSpPr>
        <p:spPr>
          <a:xfrm rot="5400000" flipH="1" flipV="1">
            <a:off x="6306426" y="-2385196"/>
            <a:ext cx="60153" cy="6552000"/>
          </a:xfrm>
          <a:prstGeom prst="bentConnector3">
            <a:avLst>
              <a:gd name="adj1" fmla="val 236808"/>
            </a:avLst>
          </a:prstGeom>
          <a:ln>
            <a:solidFill>
              <a:srgbClr val="76717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Conector recto de flecha 23">
            <a:extLst>
              <a:ext uri="{FF2B5EF4-FFF2-40B4-BE49-F238E27FC236}">
                <a16:creationId xmlns:a16="http://schemas.microsoft.com/office/drawing/2014/main" id="{3B3BADFE-5793-4873-A71F-0D2534BA2BA5}"/>
              </a:ext>
            </a:extLst>
          </p:cNvPr>
          <p:cNvCxnSpPr>
            <a:stCxn id="88" idx="0"/>
            <a:endCxn id="227" idx="2"/>
          </p:cNvCxnSpPr>
          <p:nvPr/>
        </p:nvCxnSpPr>
        <p:spPr>
          <a:xfrm flipV="1">
            <a:off x="3056878" y="1334880"/>
            <a:ext cx="3624" cy="147502"/>
          </a:xfrm>
          <a:prstGeom prst="straightConnector1">
            <a:avLst/>
          </a:prstGeom>
          <a:ln>
            <a:solidFill>
              <a:srgbClr val="76717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Conector recto de flecha 25">
            <a:extLst>
              <a:ext uri="{FF2B5EF4-FFF2-40B4-BE49-F238E27FC236}">
                <a16:creationId xmlns:a16="http://schemas.microsoft.com/office/drawing/2014/main" id="{E34FCE81-301F-A883-5767-3E1A08B0B3F3}"/>
              </a:ext>
            </a:extLst>
          </p:cNvPr>
          <p:cNvCxnSpPr>
            <a:stCxn id="73" idx="0"/>
            <a:endCxn id="222" idx="2"/>
          </p:cNvCxnSpPr>
          <p:nvPr/>
        </p:nvCxnSpPr>
        <p:spPr>
          <a:xfrm flipV="1">
            <a:off x="9612502" y="1274727"/>
            <a:ext cx="0" cy="152840"/>
          </a:xfrm>
          <a:prstGeom prst="straightConnector1">
            <a:avLst/>
          </a:prstGeom>
          <a:ln>
            <a:solidFill>
              <a:srgbClr val="76717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7" name="Conector recto de flecha 156">
            <a:extLst>
              <a:ext uri="{FF2B5EF4-FFF2-40B4-BE49-F238E27FC236}">
                <a16:creationId xmlns:a16="http://schemas.microsoft.com/office/drawing/2014/main" id="{5EF892A2-A15A-29C0-D6AA-FC0CA393972B}"/>
              </a:ext>
            </a:extLst>
          </p:cNvPr>
          <p:cNvCxnSpPr>
            <a:cxnSpLocks/>
            <a:endCxn id="99" idx="2"/>
          </p:cNvCxnSpPr>
          <p:nvPr/>
        </p:nvCxnSpPr>
        <p:spPr>
          <a:xfrm flipV="1">
            <a:off x="3726405" y="3417581"/>
            <a:ext cx="0" cy="200613"/>
          </a:xfrm>
          <a:prstGeom prst="straightConnector1">
            <a:avLst/>
          </a:prstGeom>
          <a:ln>
            <a:solidFill>
              <a:srgbClr val="76717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6" name="Conector: angular 175">
            <a:extLst>
              <a:ext uri="{FF2B5EF4-FFF2-40B4-BE49-F238E27FC236}">
                <a16:creationId xmlns:a16="http://schemas.microsoft.com/office/drawing/2014/main" id="{6E4F9649-69B5-A414-C271-84EE8E08AA96}"/>
              </a:ext>
            </a:extLst>
          </p:cNvPr>
          <p:cNvCxnSpPr>
            <a:cxnSpLocks/>
            <a:stCxn id="114" idx="0"/>
            <a:endCxn id="230" idx="0"/>
          </p:cNvCxnSpPr>
          <p:nvPr/>
        </p:nvCxnSpPr>
        <p:spPr>
          <a:xfrm rot="5400000" flipH="1" flipV="1">
            <a:off x="3718930" y="2590624"/>
            <a:ext cx="14950" cy="2206800"/>
          </a:xfrm>
          <a:prstGeom prst="bentConnector3">
            <a:avLst>
              <a:gd name="adj1" fmla="val 650475"/>
            </a:avLst>
          </a:prstGeom>
          <a:ln>
            <a:solidFill>
              <a:srgbClr val="76717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Conector recto de flecha 8">
            <a:extLst>
              <a:ext uri="{FF2B5EF4-FFF2-40B4-BE49-F238E27FC236}">
                <a16:creationId xmlns:a16="http://schemas.microsoft.com/office/drawing/2014/main" id="{0623745A-18CA-43ED-A666-92152A23DB8A}"/>
              </a:ext>
            </a:extLst>
          </p:cNvPr>
          <p:cNvCxnSpPr>
            <a:endCxn id="91" idx="2"/>
          </p:cNvCxnSpPr>
          <p:nvPr/>
        </p:nvCxnSpPr>
        <p:spPr>
          <a:xfrm flipV="1">
            <a:off x="6336502" y="677892"/>
            <a:ext cx="0" cy="114309"/>
          </a:xfrm>
          <a:prstGeom prst="straightConnector1">
            <a:avLst/>
          </a:prstGeom>
          <a:ln>
            <a:solidFill>
              <a:srgbClr val="76717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Conector recto de flecha 17">
            <a:extLst>
              <a:ext uri="{FF2B5EF4-FFF2-40B4-BE49-F238E27FC236}">
                <a16:creationId xmlns:a16="http://schemas.microsoft.com/office/drawing/2014/main" id="{DB2960A2-5B73-99D0-EED5-6B3E0CE85192}"/>
              </a:ext>
            </a:extLst>
          </p:cNvPr>
          <p:cNvCxnSpPr>
            <a:cxnSpLocks/>
            <a:endCxn id="52" idx="2"/>
          </p:cNvCxnSpPr>
          <p:nvPr/>
        </p:nvCxnSpPr>
        <p:spPr>
          <a:xfrm flipV="1">
            <a:off x="6331066" y="2646498"/>
            <a:ext cx="1812" cy="184486"/>
          </a:xfrm>
          <a:prstGeom prst="straightConnector1">
            <a:avLst/>
          </a:prstGeom>
          <a:ln>
            <a:solidFill>
              <a:srgbClr val="76717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Conector: angular 27">
            <a:extLst>
              <a:ext uri="{FF2B5EF4-FFF2-40B4-BE49-F238E27FC236}">
                <a16:creationId xmlns:a16="http://schemas.microsoft.com/office/drawing/2014/main" id="{23276FAE-44F9-59E5-B4BC-9A8B7170A4DC}"/>
              </a:ext>
            </a:extLst>
          </p:cNvPr>
          <p:cNvCxnSpPr>
            <a:cxnSpLocks/>
            <a:stCxn id="88" idx="2"/>
            <a:endCxn id="73" idx="2"/>
          </p:cNvCxnSpPr>
          <p:nvPr/>
        </p:nvCxnSpPr>
        <p:spPr>
          <a:xfrm rot="5400000" flipH="1" flipV="1">
            <a:off x="6307282" y="-1408837"/>
            <a:ext cx="54815" cy="6555624"/>
          </a:xfrm>
          <a:prstGeom prst="bentConnector3">
            <a:avLst>
              <a:gd name="adj1" fmla="val -239106"/>
            </a:avLst>
          </a:prstGeom>
          <a:ln>
            <a:solidFill>
              <a:srgbClr val="76717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Conector recto de flecha 32">
            <a:extLst>
              <a:ext uri="{FF2B5EF4-FFF2-40B4-BE49-F238E27FC236}">
                <a16:creationId xmlns:a16="http://schemas.microsoft.com/office/drawing/2014/main" id="{1991BB87-DAF6-2967-CDC2-F968F817E22F}"/>
              </a:ext>
            </a:extLst>
          </p:cNvPr>
          <p:cNvCxnSpPr>
            <a:cxnSpLocks/>
            <a:stCxn id="52" idx="0"/>
          </p:cNvCxnSpPr>
          <p:nvPr/>
        </p:nvCxnSpPr>
        <p:spPr>
          <a:xfrm flipV="1">
            <a:off x="6332878" y="2011680"/>
            <a:ext cx="0" cy="116418"/>
          </a:xfrm>
          <a:prstGeom prst="straightConnector1">
            <a:avLst/>
          </a:prstGeom>
          <a:ln>
            <a:solidFill>
              <a:srgbClr val="76717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Conector: angular 3">
            <a:extLst>
              <a:ext uri="{FF2B5EF4-FFF2-40B4-BE49-F238E27FC236}">
                <a16:creationId xmlns:a16="http://schemas.microsoft.com/office/drawing/2014/main" id="{D81E7124-A423-6B79-6F11-90D6EC53D17B}"/>
              </a:ext>
            </a:extLst>
          </p:cNvPr>
          <p:cNvCxnSpPr>
            <a:cxnSpLocks/>
            <a:stCxn id="99" idx="0"/>
            <a:endCxn id="102" idx="0"/>
          </p:cNvCxnSpPr>
          <p:nvPr/>
        </p:nvCxnSpPr>
        <p:spPr>
          <a:xfrm rot="5400000" flipH="1" flipV="1">
            <a:off x="6368629" y="290805"/>
            <a:ext cx="48952" cy="5333400"/>
          </a:xfrm>
          <a:prstGeom prst="bentConnector3">
            <a:avLst>
              <a:gd name="adj1" fmla="val 342834"/>
            </a:avLst>
          </a:prstGeom>
          <a:ln>
            <a:solidFill>
              <a:srgbClr val="76717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Rectángulo 1">
            <a:extLst>
              <a:ext uri="{FF2B5EF4-FFF2-40B4-BE49-F238E27FC236}">
                <a16:creationId xmlns:a16="http://schemas.microsoft.com/office/drawing/2014/main" id="{F1E3C39C-CC51-0BA0-4C98-DD98844A0843}"/>
              </a:ext>
            </a:extLst>
          </p:cNvPr>
          <p:cNvSpPr/>
          <p:nvPr/>
        </p:nvSpPr>
        <p:spPr>
          <a:xfrm>
            <a:off x="9454714" y="4757498"/>
            <a:ext cx="1011600" cy="950400"/>
          </a:xfrm>
          <a:prstGeom prst="rect">
            <a:avLst/>
          </a:prstGeom>
          <a:solidFill>
            <a:srgbClr val="CBCBCB"/>
          </a:solidFill>
          <a:ln>
            <a:solidFill>
              <a:srgbClr val="76717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175" tIns="3175" rIns="3175" bIns="3175" numCol="1" spcCol="1270" anchor="ctr" anchorCtr="0">
            <a:noAutofit/>
          </a:bodyPr>
          <a:lstStyle/>
          <a:p>
            <a:pPr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MX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Pocas acciones para fomentar la movilidad sostenible con perspectiva de género.</a:t>
            </a:r>
          </a:p>
        </p:txBody>
      </p:sp>
      <p:sp>
        <p:nvSpPr>
          <p:cNvPr id="5" name="Rectángulo 4">
            <a:extLst>
              <a:ext uri="{FF2B5EF4-FFF2-40B4-BE49-F238E27FC236}">
                <a16:creationId xmlns:a16="http://schemas.microsoft.com/office/drawing/2014/main" id="{4F24BC8D-1353-187B-9049-46B018074900}"/>
              </a:ext>
            </a:extLst>
          </p:cNvPr>
          <p:cNvSpPr/>
          <p:nvPr/>
        </p:nvSpPr>
        <p:spPr>
          <a:xfrm>
            <a:off x="9456527" y="3681143"/>
            <a:ext cx="1009787" cy="950400"/>
          </a:xfrm>
          <a:prstGeom prst="rect">
            <a:avLst/>
          </a:prstGeom>
          <a:solidFill>
            <a:srgbClr val="D6D1C4"/>
          </a:solidFill>
          <a:ln>
            <a:solidFill>
              <a:srgbClr val="76717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175" tIns="3175" rIns="3175" bIns="3175" numCol="1" spcCol="1270" anchor="ctr" anchorCtr="0">
            <a:noAutofit/>
          </a:bodyPr>
          <a:lstStyle/>
          <a:p>
            <a:pPr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MX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Deficientes acciones de movilidad y seguridad vial</a:t>
            </a:r>
          </a:p>
        </p:txBody>
      </p:sp>
      <p:sp>
        <p:nvSpPr>
          <p:cNvPr id="6" name="Rectángulo 5">
            <a:extLst>
              <a:ext uri="{FF2B5EF4-FFF2-40B4-BE49-F238E27FC236}">
                <a16:creationId xmlns:a16="http://schemas.microsoft.com/office/drawing/2014/main" id="{50F36F46-9B9F-5EE5-1676-75CB7657A72C}"/>
              </a:ext>
            </a:extLst>
          </p:cNvPr>
          <p:cNvSpPr/>
          <p:nvPr/>
        </p:nvSpPr>
        <p:spPr>
          <a:xfrm>
            <a:off x="9454714" y="5812798"/>
            <a:ext cx="1009787" cy="950400"/>
          </a:xfrm>
          <a:prstGeom prst="rect">
            <a:avLst/>
          </a:prstGeom>
          <a:solidFill>
            <a:srgbClr val="CBCBCB"/>
          </a:solidFill>
          <a:ln>
            <a:solidFill>
              <a:srgbClr val="76717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175" tIns="3175" rIns="3175" bIns="3175" numCol="1" spcCol="1270" anchor="ctr" anchorCtr="0">
            <a:noAutofit/>
          </a:bodyPr>
          <a:lstStyle/>
          <a:p>
            <a:pPr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MX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Limitadas acciones en la calidad de los trámites y servicios.</a:t>
            </a:r>
          </a:p>
        </p:txBody>
      </p:sp>
      <p:cxnSp>
        <p:nvCxnSpPr>
          <p:cNvPr id="19" name="Conector: angular 18">
            <a:extLst>
              <a:ext uri="{FF2B5EF4-FFF2-40B4-BE49-F238E27FC236}">
                <a16:creationId xmlns:a16="http://schemas.microsoft.com/office/drawing/2014/main" id="{8FFF4138-5EC7-2FDA-8DB0-A77E9168854D}"/>
              </a:ext>
            </a:extLst>
          </p:cNvPr>
          <p:cNvCxnSpPr>
            <a:cxnSpLocks/>
            <a:stCxn id="198" idx="0"/>
            <a:endCxn id="5" idx="0"/>
          </p:cNvCxnSpPr>
          <p:nvPr/>
        </p:nvCxnSpPr>
        <p:spPr>
          <a:xfrm rot="5400000" flipH="1" flipV="1">
            <a:off x="9062153" y="2781875"/>
            <a:ext cx="12700" cy="1798536"/>
          </a:xfrm>
          <a:prstGeom prst="bentConnector3">
            <a:avLst>
              <a:gd name="adj1" fmla="val 696772"/>
            </a:avLst>
          </a:prstGeom>
          <a:ln>
            <a:solidFill>
              <a:srgbClr val="76717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Conector recto de flecha 24">
            <a:extLst>
              <a:ext uri="{FF2B5EF4-FFF2-40B4-BE49-F238E27FC236}">
                <a16:creationId xmlns:a16="http://schemas.microsoft.com/office/drawing/2014/main" id="{A8716FAF-ADB8-E0E2-1396-C829A3A1B52F}"/>
              </a:ext>
            </a:extLst>
          </p:cNvPr>
          <p:cNvCxnSpPr>
            <a:endCxn id="102" idx="2"/>
          </p:cNvCxnSpPr>
          <p:nvPr/>
        </p:nvCxnSpPr>
        <p:spPr>
          <a:xfrm flipV="1">
            <a:off x="9059805" y="3368629"/>
            <a:ext cx="0" cy="243187"/>
          </a:xfrm>
          <a:prstGeom prst="straightConnector1">
            <a:avLst/>
          </a:prstGeom>
          <a:ln>
            <a:solidFill>
              <a:srgbClr val="76717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Conector recto de flecha 28">
            <a:extLst>
              <a:ext uri="{FF2B5EF4-FFF2-40B4-BE49-F238E27FC236}">
                <a16:creationId xmlns:a16="http://schemas.microsoft.com/office/drawing/2014/main" id="{84F163CC-E71B-2EEE-3EFD-3AD71AC08D36}"/>
              </a:ext>
            </a:extLst>
          </p:cNvPr>
          <p:cNvCxnSpPr>
            <a:stCxn id="2" idx="0"/>
            <a:endCxn id="5" idx="2"/>
          </p:cNvCxnSpPr>
          <p:nvPr/>
        </p:nvCxnSpPr>
        <p:spPr>
          <a:xfrm flipV="1">
            <a:off x="9960514" y="4631543"/>
            <a:ext cx="907" cy="125955"/>
          </a:xfrm>
          <a:prstGeom prst="straightConnector1">
            <a:avLst/>
          </a:prstGeom>
          <a:ln>
            <a:solidFill>
              <a:srgbClr val="76717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Conector recto de flecha 30">
            <a:extLst>
              <a:ext uri="{FF2B5EF4-FFF2-40B4-BE49-F238E27FC236}">
                <a16:creationId xmlns:a16="http://schemas.microsoft.com/office/drawing/2014/main" id="{2AD03664-6F91-1459-7492-7C49C5E12A8E}"/>
              </a:ext>
            </a:extLst>
          </p:cNvPr>
          <p:cNvCxnSpPr>
            <a:stCxn id="6" idx="0"/>
            <a:endCxn id="2" idx="2"/>
          </p:cNvCxnSpPr>
          <p:nvPr/>
        </p:nvCxnSpPr>
        <p:spPr>
          <a:xfrm flipV="1">
            <a:off x="9959608" y="5707898"/>
            <a:ext cx="906" cy="104900"/>
          </a:xfrm>
          <a:prstGeom prst="straightConnector1">
            <a:avLst/>
          </a:prstGeom>
          <a:ln>
            <a:solidFill>
              <a:srgbClr val="76717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CuadroTexto 36">
            <a:extLst>
              <a:ext uri="{FF2B5EF4-FFF2-40B4-BE49-F238E27FC236}">
                <a16:creationId xmlns:a16="http://schemas.microsoft.com/office/drawing/2014/main" id="{F674827A-4271-95F7-C6D0-73FA24380BE3}"/>
              </a:ext>
            </a:extLst>
          </p:cNvPr>
          <p:cNvSpPr txBox="1"/>
          <p:nvPr/>
        </p:nvSpPr>
        <p:spPr>
          <a:xfrm>
            <a:off x="3227990" y="3886723"/>
            <a:ext cx="10116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E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Deficiente reparto modal para la movilidad sostenible</a:t>
            </a:r>
            <a:endParaRPr lang="es-MX" sz="8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67517023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e Office 2013 - 2022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3948</TotalTime>
  <Words>1853</Words>
  <Application>Microsoft Office PowerPoint</Application>
  <PresentationFormat>Panorámica</PresentationFormat>
  <Paragraphs>182</Paragraphs>
  <Slides>5</Slides>
  <Notes>4</Notes>
  <HiddenSlides>0</HiddenSlides>
  <MMClips>0</MMClips>
  <ScaleCrop>false</ScaleCrop>
  <HeadingPairs>
    <vt:vector size="6" baseType="variant">
      <vt:variant>
        <vt:lpstr>Fuentes usadas</vt:lpstr>
      </vt:variant>
      <vt:variant>
        <vt:i4>5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5</vt:i4>
      </vt:variant>
    </vt:vector>
  </HeadingPairs>
  <TitlesOfParts>
    <vt:vector size="11" baseType="lpstr">
      <vt:lpstr>Arial</vt:lpstr>
      <vt:lpstr>Calibri</vt:lpstr>
      <vt:lpstr>Calibri Light</vt:lpstr>
      <vt:lpstr>Poppins ExtraBold</vt:lpstr>
      <vt:lpstr>Times New Roman</vt:lpstr>
      <vt:lpstr>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Dirección de Evaluación</dc:creator>
  <cp:lastModifiedBy>Dirección de Evaluación</cp:lastModifiedBy>
  <cp:revision>230</cp:revision>
  <dcterms:created xsi:type="dcterms:W3CDTF">2023-08-10T15:04:16Z</dcterms:created>
  <dcterms:modified xsi:type="dcterms:W3CDTF">2023-10-16T17:37:34Z</dcterms:modified>
</cp:coreProperties>
</file>